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0" r:id="rId4"/>
    <p:sldId id="261" r:id="rId5"/>
    <p:sldId id="268" r:id="rId6"/>
    <p:sldId id="267" r:id="rId7"/>
    <p:sldId id="271" r:id="rId8"/>
    <p:sldId id="289" r:id="rId9"/>
    <p:sldId id="303" r:id="rId10"/>
    <p:sldId id="304" r:id="rId11"/>
    <p:sldId id="313" r:id="rId12"/>
    <p:sldId id="314" r:id="rId13"/>
    <p:sldId id="315" r:id="rId14"/>
    <p:sldId id="270" r:id="rId15"/>
    <p:sldId id="273" r:id="rId16"/>
    <p:sldId id="274" r:id="rId17"/>
    <p:sldId id="275" r:id="rId18"/>
    <p:sldId id="276" r:id="rId19"/>
    <p:sldId id="277" r:id="rId20"/>
    <p:sldId id="278" r:id="rId21"/>
    <p:sldId id="291" r:id="rId22"/>
    <p:sldId id="280" r:id="rId23"/>
    <p:sldId id="283" r:id="rId24"/>
    <p:sldId id="297" r:id="rId25"/>
    <p:sldId id="292" r:id="rId26"/>
    <p:sldId id="281" r:id="rId27"/>
    <p:sldId id="285" r:id="rId28"/>
    <p:sldId id="286" r:id="rId29"/>
    <p:sldId id="295" r:id="rId30"/>
    <p:sldId id="298" r:id="rId31"/>
    <p:sldId id="299" r:id="rId32"/>
    <p:sldId id="300" r:id="rId33"/>
    <p:sldId id="305" r:id="rId34"/>
    <p:sldId id="306" r:id="rId35"/>
    <p:sldId id="307" r:id="rId36"/>
    <p:sldId id="316" r:id="rId37"/>
    <p:sldId id="317" r:id="rId38"/>
    <p:sldId id="318" r:id="rId39"/>
    <p:sldId id="308" r:id="rId40"/>
    <p:sldId id="309" r:id="rId41"/>
    <p:sldId id="310" r:id="rId42"/>
    <p:sldId id="311" r:id="rId43"/>
    <p:sldId id="312" r:id="rId44"/>
    <p:sldId id="319" r:id="rId45"/>
    <p:sldId id="258" r:id="rId46"/>
    <p:sldId id="259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59" autoAdjust="0"/>
    <p:restoredTop sz="94650"/>
  </p:normalViewPr>
  <p:slideViewPr>
    <p:cSldViewPr snapToGrid="0">
      <p:cViewPr>
        <p:scale>
          <a:sx n="114" d="100"/>
          <a:sy n="114" d="100"/>
        </p:scale>
        <p:origin x="6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C2DB98-3C16-0F04-A582-1BC5E7C65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8307DE2-0846-58E7-EA3F-416DAAEFED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762A31-545A-EC5A-2897-BF772C202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9CF6DC-0481-007A-6622-9C064BF2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9D06BE-BC2F-C7A3-7BCC-0B8DF30B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54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29675C-95EF-A54E-0386-4E494BB6D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2DEFD5-0E9A-58F1-CE2B-667236DC63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F1C3B-6269-DF89-A654-D6BFC520A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4257B-C8FF-83DA-5052-26A1745BE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BA6F42-D037-CE95-21B9-C2F89F11B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66477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1DFB54-43A7-CD28-6FAC-6C95EED47B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6E3882-F8C8-596B-14BE-33E169197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3EBD2-F070-EF03-DD79-B4D86887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0CCC19-181D-BF75-6956-EBF55E2E9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284CA3-6768-E9F4-3930-4DD98458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97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41BBE4-A753-A606-7E6E-61C6988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96129-C35C-7D9D-DADF-51BDFAEB8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1E7F62-6F57-E1E3-EEDF-6D929E33C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35F8AC-13C1-46AB-2AEC-7C48FB78F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0E279-ECEF-315B-074A-FAD68D9D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9832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0FD4C3-AED7-88A7-0ABF-3860AFCD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362667-071F-E536-1EED-F9AEC8B65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1E94D4-0660-C995-110C-0B5DEEBB1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9AEFA7-EDE3-FFCA-B2D5-A92C0A17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47643D-13BD-5813-789C-8AF14FC3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51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E9D139-534E-A964-02B8-D045B1D73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7EF9A1-B9A6-9761-4DB8-E604B1A7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9FB0F4-2E81-060E-1473-BD8AC1A95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108CB3F-22B8-A805-7BC7-2A418F42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9E22C86-EA22-D734-8BA2-4B9B4670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F9706A-CA1F-12DC-FEBF-0C6B4D9B7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9639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124D8-E41C-8999-74A1-A4F8733DBB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4B7C6-2C45-6F90-FD82-4F6FF766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A153E4-EE90-4405-8213-2E330D445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A9CFB69-BC20-9D40-3688-47498DBA09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C72377C-EEA6-07A5-9798-733608A31C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A657A9-8EB0-63BE-1051-FF6117CEB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38F1214-CC3F-7EE9-E75E-631576FED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0B3102-73A7-8EF1-36EE-EE8375284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8910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14C65-4B3F-596A-4759-E2965A960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711FF-252F-329C-9CEB-37C9DD41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0103EC2-6489-2744-4C5A-74B7DAC3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D9ACB1-A37E-A7CE-4600-9387D2B62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12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4F08E2-C1CD-79BD-B94A-30DFC4E0A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B4CB51D-EB49-670E-4070-4EE167EE6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F0DCB3-C7FD-52D1-C6A3-97D7945EE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2588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C29CC-7280-03D6-9467-B4AE9F9B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B0977-9DE1-2633-7D25-12DC9669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BBA856-984B-6C56-A441-B3D38F556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21595EA-32D5-7BE8-FD50-09E9B852C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C47B3-0AE4-DA05-CD11-980326DCF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3C0520F-0BA8-7AA8-A5B1-E0C691EDB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3876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0CC76B-274F-8F52-89EC-2239BC85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27AEE9A-48B7-9318-E032-6801ECFEE6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7829786-940F-F5C0-52A6-5FE0A0881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EBBF03-1DDA-FC60-8AF8-32CB606AE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FE60896-503F-63C5-3FFB-18AAFDFC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4172F8-5B62-A24D-158F-F102ECEB5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4624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F358D10-6BF0-2576-4BE1-6E01A63FC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1D38-8FB1-791D-B7BE-EA6057438D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9F3D3C-D278-CA6D-0709-10003F2A2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4F96E-A5D8-485D-BC63-1B936E0E7787}" type="datetimeFigureOut">
              <a:rPr lang="ko-KR" altLang="en-US" smtClean="0"/>
              <a:t>2024. 10. 30.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1C5B0A-511F-C905-5BC2-88A86B3D2E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085BD-51DA-077B-5CFF-175A6A5C1D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93023A-5480-4912-842C-F4894E826589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67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F4E10-3215-ECC2-B8E9-88A2C7683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16734C-A450-A03C-B0E7-E4CF0B17FD60}"/>
              </a:ext>
            </a:extLst>
          </p:cNvPr>
          <p:cNvSpPr txBox="1"/>
          <p:nvPr/>
        </p:nvSpPr>
        <p:spPr>
          <a:xfrm>
            <a:off x="2430379" y="5937584"/>
            <a:ext cx="38621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b="1" dirty="0">
                <a:latin typeface="세방고딕"/>
              </a:rPr>
              <a:t>어셈블</a:t>
            </a:r>
          </a:p>
        </p:txBody>
      </p:sp>
    </p:spTree>
    <p:extLst>
      <p:ext uri="{BB962C8B-B14F-4D97-AF65-F5344CB8AC3E}">
        <p14:creationId xmlns:p14="http://schemas.microsoft.com/office/powerpoint/2010/main" val="2453419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13935-364C-E285-110C-1E5ECD66E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B0AA242-1658-95DE-CAF9-6D4251E13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5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5A33B2B-438A-3181-F66C-F04A9D939015}"/>
              </a:ext>
            </a:extLst>
          </p:cNvPr>
          <p:cNvSpPr/>
          <p:nvPr/>
        </p:nvSpPr>
        <p:spPr>
          <a:xfrm>
            <a:off x="516293" y="1320283"/>
            <a:ext cx="10842171" cy="147609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A549115-B7EF-345B-07D3-387B27F1A916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4C7564-C3E7-9A59-6F34-D0D26564112F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9019C8-E45C-B3EB-BE8E-6B933B3DDF08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9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BE6336-94F2-B693-48C4-9BEFBFA8F5B6}"/>
              </a:ext>
            </a:extLst>
          </p:cNvPr>
          <p:cNvSpPr txBox="1"/>
          <p:nvPr/>
        </p:nvSpPr>
        <p:spPr>
          <a:xfrm>
            <a:off x="982484" y="1458163"/>
            <a:ext cx="103759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전처리의 중요성을 깨닫고 새로운 방식의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시도하였다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b="0" i="0" dirty="0" err="1">
                <a:effectLst/>
                <a:latin typeface="Roboto" panose="020F0502020204030204" pitchFamily="34" charset="0"/>
              </a:rPr>
              <a:t>세그멘테이션도</a:t>
            </a:r>
            <a:r>
              <a:rPr lang="ko-KR" altLang="en-US" b="0" i="0" dirty="0">
                <a:effectLst/>
                <a:latin typeface="Roboto" panose="020F0502020204030204" pitchFamily="34" charset="0"/>
              </a:rPr>
              <a:t> 직사각형으로 되어 배경이 남아있고 </a:t>
            </a:r>
            <a:r>
              <a:rPr lang="ko-KR" altLang="en-US" b="0" i="0" dirty="0" err="1">
                <a:effectLst/>
                <a:latin typeface="Roboto" panose="020F0502020204030204" pitchFamily="34" charset="0"/>
              </a:rPr>
              <a:t>이마저도</a:t>
            </a:r>
            <a:r>
              <a:rPr lang="ko-KR" altLang="en-US" b="0" i="0" dirty="0">
                <a:effectLst/>
                <a:latin typeface="Roboto" panose="020F0502020204030204" pitchFamily="34" charset="0"/>
              </a:rPr>
              <a:t> 엉성하다</a:t>
            </a:r>
            <a:r>
              <a:rPr lang="en-US" altLang="ko-KR" b="0" i="0" dirty="0">
                <a:effectLst/>
                <a:latin typeface="Roboto" panose="020F0502020204030204" pitchFamily="34" charset="0"/>
              </a:rPr>
              <a:t>. </a:t>
            </a:r>
            <a:r>
              <a:rPr lang="ko-KR" altLang="en-US" b="0" i="0" dirty="0">
                <a:effectLst/>
                <a:latin typeface="Roboto" panose="020F0502020204030204" pitchFamily="34" charset="0"/>
              </a:rPr>
              <a:t>그리고 </a:t>
            </a:r>
            <a:r>
              <a:rPr lang="ko-KR" altLang="en-US" b="0" i="0" dirty="0" err="1">
                <a:effectLst/>
                <a:latin typeface="Roboto" panose="020F0502020204030204" pitchFamily="34" charset="0"/>
              </a:rPr>
              <a:t>바운딩</a:t>
            </a:r>
            <a:r>
              <a:rPr lang="ko-KR" altLang="en-US" b="0" i="0" dirty="0">
                <a:effectLst/>
                <a:latin typeface="Roboto" panose="020F0502020204030204" pitchFamily="34" charset="0"/>
              </a:rPr>
              <a:t> 박스를 리사이징 전에 적용시켜가지고 리사이징 하면서 다 </a:t>
            </a:r>
            <a:r>
              <a:rPr lang="ko-KR" altLang="en-US" b="0" i="0" dirty="0" err="1">
                <a:effectLst/>
                <a:latin typeface="Roboto" panose="020F0502020204030204" pitchFamily="34" charset="0"/>
              </a:rPr>
              <a:t>깨져있다</a:t>
            </a:r>
            <a:r>
              <a:rPr lang="en-US" altLang="ko-KR" b="0" i="0" dirty="0">
                <a:effectLst/>
                <a:latin typeface="Roboto" panose="020F0502020204030204" pitchFamily="34" charset="0"/>
              </a:rPr>
              <a:t>.</a:t>
            </a:r>
            <a:r>
              <a:rPr lang="en" altLang="ko-KR" b="0" i="0" dirty="0">
                <a:solidFill>
                  <a:srgbClr val="E3E3E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또한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RGB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값이 반전되어 이상한 쨍한 색으로 나온다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이것도 정말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여러번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시행착오를 겪다가 원인을 찾고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해결방법을 찾았다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</a:t>
            </a:r>
            <a:endParaRPr kumimoji="1" lang="ko-KR" altLang="en-US" dirty="0"/>
          </a:p>
        </p:txBody>
      </p:sp>
      <p:pic>
        <p:nvPicPr>
          <p:cNvPr id="11" name="그림 10" descr="스크린샷, 만화 영화, 패션이(가) 표시된 사진&#10;&#10;자동 생성된 설명">
            <a:extLst>
              <a:ext uri="{FF2B5EF4-FFF2-40B4-BE49-F238E27FC236}">
                <a16:creationId xmlns:a16="http://schemas.microsoft.com/office/drawing/2014/main" id="{93820A72-74A9-31B3-7CFE-0B23B61B8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425" y="2904207"/>
            <a:ext cx="7772400" cy="1910534"/>
          </a:xfrm>
          <a:prstGeom prst="rect">
            <a:avLst/>
          </a:prstGeom>
        </p:spPr>
      </p:pic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63D99B22-1373-56AC-83F5-2D3FB5713163}"/>
              </a:ext>
            </a:extLst>
          </p:cNvPr>
          <p:cNvSpPr/>
          <p:nvPr/>
        </p:nvSpPr>
        <p:spPr>
          <a:xfrm>
            <a:off x="674914" y="4975443"/>
            <a:ext cx="10842171" cy="138729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850F06-0B47-FAC4-D004-29C261427437}"/>
              </a:ext>
            </a:extLst>
          </p:cNvPr>
          <p:cNvSpPr txBox="1"/>
          <p:nvPr/>
        </p:nvSpPr>
        <p:spPr>
          <a:xfrm>
            <a:off x="1141105" y="5207423"/>
            <a:ext cx="1037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0" i="0" dirty="0">
                <a:effectLst/>
                <a:latin typeface="Roboto" panose="02000000000000000000" pitchFamily="2" charset="0"/>
              </a:rPr>
              <a:t>OpenCV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와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PIL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은 채널 순서가 다르다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OpenCV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는 기본적으로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BGR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순서를 사용하만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,</a:t>
            </a:r>
            <a:r>
              <a:rPr lang="en" altLang="ko-KR" b="0" i="0" dirty="0" err="1">
                <a:effectLst/>
                <a:latin typeface="Roboto" panose="02000000000000000000" pitchFamily="2" charset="0"/>
              </a:rPr>
              <a:t>PIL.Image.open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은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RGB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순서를 사용한다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만약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OpenCV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로 이미지를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로드한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후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PIL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이나 </a:t>
            </a:r>
            <a:r>
              <a:rPr lang="en" altLang="ko-KR" b="0" i="0" dirty="0" err="1">
                <a:effectLst/>
                <a:latin typeface="Roboto" panose="02000000000000000000" pitchFamily="2" charset="0"/>
              </a:rPr>
              <a:t>torchvision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을 사용해 변환할 때는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BGR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을 </a:t>
            </a:r>
            <a:r>
              <a:rPr lang="en" altLang="ko-KR" b="0" i="0" dirty="0">
                <a:effectLst/>
                <a:latin typeface="Roboto" panose="02000000000000000000" pitchFamily="2" charset="0"/>
              </a:rPr>
              <a:t>RGB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로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변경해야한다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</a:t>
            </a:r>
            <a:endParaRPr lang="ko-KR" altLang="en-US" b="0" i="0" dirty="0"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BFB8F-E619-6A86-DBD6-3F47F6D44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6C4831BE-404A-A16D-BFAE-0FEEF7CB5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5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FF2F6DC-E6E6-6E80-F70C-863F10B4155E}"/>
              </a:ext>
            </a:extLst>
          </p:cNvPr>
          <p:cNvSpPr/>
          <p:nvPr/>
        </p:nvSpPr>
        <p:spPr>
          <a:xfrm>
            <a:off x="516293" y="1320283"/>
            <a:ext cx="10842171" cy="138729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5023E0F-7E8F-F06A-44CF-721B815B0EB7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3C08D0-6A73-7B39-37D2-EC965B6E0D47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4F5E0E-E393-862F-4596-BCBAC74D2848}"/>
              </a:ext>
            </a:extLst>
          </p:cNvPr>
          <p:cNvSpPr txBox="1"/>
          <p:nvPr/>
        </p:nvSpPr>
        <p:spPr>
          <a:xfrm>
            <a:off x="11479763" y="5967026"/>
            <a:ext cx="56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10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E3E062-AC82-354F-EB31-4FC5C29E9B6D}"/>
              </a:ext>
            </a:extLst>
          </p:cNvPr>
          <p:cNvSpPr txBox="1"/>
          <p:nvPr/>
        </p:nvSpPr>
        <p:spPr>
          <a:xfrm>
            <a:off x="982484" y="1552263"/>
            <a:ext cx="1037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공부를 좀더 해보고 전처리를 다시 해봤다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전보단 훨씬 나아졌지만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여전히 배경 제거가 제대로 안되고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중앙사람까지 제거되어버린 경우가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10~20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장에 한번꼴로 발생하였다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그래도 전에는 아예 학습이 안되던 모델이 드디어 학습되기 시작했다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이제 아래부터는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전처리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개선의 과정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7" name="그림 6" descr="스케치이(가) 표시된 사진&#10;&#10;자동 생성된 설명">
            <a:extLst>
              <a:ext uri="{FF2B5EF4-FFF2-40B4-BE49-F238E27FC236}">
                <a16:creationId xmlns:a16="http://schemas.microsoft.com/office/drawing/2014/main" id="{53101E8A-173E-7F86-2F6C-FBD9AD5B0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274" y="2939554"/>
            <a:ext cx="7772400" cy="22506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70225D-0161-7FE7-72EF-CDFF69AC41C8}"/>
              </a:ext>
            </a:extLst>
          </p:cNvPr>
          <p:cNvSpPr txBox="1"/>
          <p:nvPr/>
        </p:nvSpPr>
        <p:spPr>
          <a:xfrm>
            <a:off x="3657600" y="5168385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50%</a:t>
            </a:r>
            <a:r>
              <a:rPr kumimoji="1" lang="ko-KR" altLang="en-US" dirty="0"/>
              <a:t> 정도의 정확도</a:t>
            </a:r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3A0BDFB9-A3AD-F355-76FF-85E32D87503C}"/>
              </a:ext>
            </a:extLst>
          </p:cNvPr>
          <p:cNvSpPr/>
          <p:nvPr/>
        </p:nvSpPr>
        <p:spPr>
          <a:xfrm>
            <a:off x="2743200" y="5225143"/>
            <a:ext cx="795647" cy="2731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21236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8E7E4-6F79-0EE4-CEC1-301744DCE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BDB820B7-A899-0FCF-97C7-00380605B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5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2826DE3-B8D0-38BB-1B93-375EB55C8349}"/>
              </a:ext>
            </a:extLst>
          </p:cNvPr>
          <p:cNvSpPr/>
          <p:nvPr/>
        </p:nvSpPr>
        <p:spPr>
          <a:xfrm>
            <a:off x="516293" y="1320284"/>
            <a:ext cx="10842171" cy="115531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3277436D-3727-9EE7-26A8-0568A5D1DD32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191A41-21AA-C863-3586-B6737B3869F4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6156A8-35D1-821E-A211-DD5306370E89}"/>
              </a:ext>
            </a:extLst>
          </p:cNvPr>
          <p:cNvSpPr txBox="1"/>
          <p:nvPr/>
        </p:nvSpPr>
        <p:spPr>
          <a:xfrm>
            <a:off x="11479763" y="5967026"/>
            <a:ext cx="563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11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0918BD-19D6-EE40-0546-7895141ACD70}"/>
              </a:ext>
            </a:extLst>
          </p:cNvPr>
          <p:cNvSpPr txBox="1"/>
          <p:nvPr/>
        </p:nvSpPr>
        <p:spPr>
          <a:xfrm>
            <a:off x="982484" y="1552263"/>
            <a:ext cx="1037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0" i="0" dirty="0">
                <a:effectLst/>
                <a:latin typeface="Roboto" panose="02000000000000000000" pitchFamily="2" charset="0"/>
              </a:rPr>
              <a:t>DEEP FASHION 2 API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이용해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세그멘테이션된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사진에 패션 아이템을 객체인식해 </a:t>
            </a:r>
            <a:r>
              <a:rPr lang="ko-KR" altLang="en-US" b="0" i="0" dirty="0" err="1">
                <a:effectLst/>
                <a:latin typeface="Roboto" panose="02000000000000000000" pitchFamily="2" charset="0"/>
              </a:rPr>
              <a:t>바운딩</a:t>
            </a:r>
            <a:r>
              <a:rPr lang="ko-KR" altLang="en-US" b="0" i="0" dirty="0">
                <a:effectLst/>
                <a:latin typeface="Roboto" panose="02000000000000000000" pitchFamily="2" charset="0"/>
              </a:rPr>
              <a:t> 박스와 라벨을 씌우려고 시도</a:t>
            </a:r>
            <a:r>
              <a:rPr lang="en-US" altLang="ko-KR" b="0" i="0" dirty="0">
                <a:effectLst/>
                <a:latin typeface="Roboto" panose="02000000000000000000" pitchFamily="2" charset="0"/>
              </a:rPr>
              <a:t>.</a:t>
            </a:r>
          </a:p>
          <a:p>
            <a:endParaRPr lang="ko-KR" altLang="en-US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그림 7" descr="펜이(가) 표시된 사진&#10;&#10;자동 생성된 설명">
            <a:extLst>
              <a:ext uri="{FF2B5EF4-FFF2-40B4-BE49-F238E27FC236}">
                <a16:creationId xmlns:a16="http://schemas.microsoft.com/office/drawing/2014/main" id="{74498FE6-AFB8-CCC8-B1C9-B6BCE70F38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178" y="2882733"/>
            <a:ext cx="7772400" cy="1903623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1DFC5BAF-652C-FFDE-CF13-C2CE37E2BCAA}"/>
              </a:ext>
            </a:extLst>
          </p:cNvPr>
          <p:cNvSpPr/>
          <p:nvPr/>
        </p:nvSpPr>
        <p:spPr>
          <a:xfrm>
            <a:off x="2743200" y="5225143"/>
            <a:ext cx="795647" cy="2731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B2C1E9-5A31-306E-5A27-05A9759A1A22}"/>
              </a:ext>
            </a:extLst>
          </p:cNvPr>
          <p:cNvSpPr txBox="1"/>
          <p:nvPr/>
        </p:nvSpPr>
        <p:spPr>
          <a:xfrm>
            <a:off x="3645725" y="5193495"/>
            <a:ext cx="4310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오히려 정확도가 떨어지는 결과 발생</a:t>
            </a:r>
          </a:p>
        </p:txBody>
      </p:sp>
    </p:spTree>
    <p:extLst>
      <p:ext uri="{BB962C8B-B14F-4D97-AF65-F5344CB8AC3E}">
        <p14:creationId xmlns:p14="http://schemas.microsoft.com/office/powerpoint/2010/main" val="276704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32D77-1471-638C-3EA8-4A93AFD704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86FD37A-C82E-D237-9A30-760DD9DF1D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5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074F15E-A424-5D0C-6C2C-CBD3165E43F4}"/>
              </a:ext>
            </a:extLst>
          </p:cNvPr>
          <p:cNvSpPr/>
          <p:nvPr/>
        </p:nvSpPr>
        <p:spPr>
          <a:xfrm>
            <a:off x="516293" y="1320283"/>
            <a:ext cx="10842171" cy="1387291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9232EFF-23F9-0650-6821-F53C0C598B8F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2CFD4-5266-A8DE-BC12-03199BAEBF9C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AA81E-D735-B89D-6DB5-5BBF07174084}"/>
              </a:ext>
            </a:extLst>
          </p:cNvPr>
          <p:cNvSpPr txBox="1"/>
          <p:nvPr/>
        </p:nvSpPr>
        <p:spPr>
          <a:xfrm>
            <a:off x="11479763" y="5967026"/>
            <a:ext cx="58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12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037851-4C54-AC94-7E58-BEAFC8014121}"/>
              </a:ext>
            </a:extLst>
          </p:cNvPr>
          <p:cNvSpPr txBox="1"/>
          <p:nvPr/>
        </p:nvSpPr>
        <p:spPr>
          <a:xfrm>
            <a:off x="982484" y="1564596"/>
            <a:ext cx="10375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ResNet50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백본을 사용하는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DeepLabV3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이용해서 가장 큰 사람을 객체 인식해서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세그멘테이션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=&gt; 224x224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로 높은 품질의 리사이징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(INTER_LANCZOS4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사용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)=&gt;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원래는 중심 인물로 객체 인식을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했었는데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객체 인식 방식을 바꾸니까 사람이 인식이 안돼서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흰배경만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나오던 현상을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99.9%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해결함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endParaRPr lang="ko-KR" altLang="en-US" b="0" i="0" dirty="0">
              <a:effectLst/>
              <a:latin typeface="Roboto" panose="02000000000000000000" pitchFamily="2" charset="0"/>
            </a:endParaRPr>
          </a:p>
        </p:txBody>
      </p:sp>
      <p:pic>
        <p:nvPicPr>
          <p:cNvPr id="8" name="그림 7" descr="만화 영화, 스케치, 패션, 일러스트레이션이(가) 표시된 사진&#10;&#10;자동 생성된 설명">
            <a:extLst>
              <a:ext uri="{FF2B5EF4-FFF2-40B4-BE49-F238E27FC236}">
                <a16:creationId xmlns:a16="http://schemas.microsoft.com/office/drawing/2014/main" id="{6B6A506B-F100-08CC-8C7A-A8CCDCC38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855823"/>
            <a:ext cx="7772400" cy="1977593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E1CAB3E4-2DB8-CF04-CF75-90DC52C2A89C}"/>
              </a:ext>
            </a:extLst>
          </p:cNvPr>
          <p:cNvSpPr/>
          <p:nvPr/>
        </p:nvSpPr>
        <p:spPr>
          <a:xfrm>
            <a:off x="2743200" y="4833416"/>
            <a:ext cx="795647" cy="27313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F49C34-6298-4F1E-0CF8-E9F295ABCE50}"/>
              </a:ext>
            </a:extLst>
          </p:cNvPr>
          <p:cNvSpPr txBox="1"/>
          <p:nvPr/>
        </p:nvSpPr>
        <p:spPr>
          <a:xfrm>
            <a:off x="3643251" y="4833416"/>
            <a:ext cx="6234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세그멘테이션</a:t>
            </a:r>
            <a:r>
              <a:rPr lang="ko-KR" altLang="en-US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품질 개선 버전 </a:t>
            </a:r>
            <a:r>
              <a:rPr lang="ko-KR" altLang="en-US" sz="14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전처리</a:t>
            </a:r>
            <a:r>
              <a:rPr lang="ko-KR" altLang="en-US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결과물</a:t>
            </a:r>
            <a:r>
              <a:rPr lang="en-US" altLang="ko-KR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배경이 깔끔하게 날아간 모습</a:t>
            </a:r>
            <a:r>
              <a:rPr lang="en-US" altLang="ko-KR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br>
              <a:rPr lang="en-US" altLang="ko-KR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</a:br>
            <a:r>
              <a:rPr lang="ko-KR" altLang="en-US" sz="14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정확도 </a:t>
            </a:r>
            <a:r>
              <a:rPr lang="ko-KR" altLang="en-US" sz="1400" dirty="0">
                <a:solidFill>
                  <a:srgbClr val="1F1F1F"/>
                </a:solidFill>
                <a:latin typeface="Roboto" panose="02000000000000000000" pitchFamily="2" charset="0"/>
              </a:rPr>
              <a:t>향상</a:t>
            </a:r>
            <a:endParaRPr kumimoji="1"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7F1E3-339F-EAF5-7EC2-0EF2DFACE3F7}"/>
              </a:ext>
            </a:extLst>
          </p:cNvPr>
          <p:cNvSpPr txBox="1"/>
          <p:nvPr/>
        </p:nvSpPr>
        <p:spPr>
          <a:xfrm>
            <a:off x="1183888" y="5429995"/>
            <a:ext cx="9824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실제로 정확도 향상에 엄청난 영향을 줌 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54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퍼에서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64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퍼까지 오름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인공지능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딥러닝에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있어서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이게 어떤 데이터인지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불균형이 잇는지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어떻게 전처리를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해야할지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어떻게 모델에 학습을 시킬지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어떻게 전처리를 해야 모델이 쉽게 학습할지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이런거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생각하고 데이터를 다루고 분석하고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전처리하는게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엄청나게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중요하다는걸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깨달음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결과에도 지대한 영향이 있고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,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이번껀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특히 데이터셋 수가 클래스에 비해 현저히 모자라서 전처리가 크게 작용했다</a:t>
            </a:r>
            <a:r>
              <a:rPr lang="en-US" altLang="ko-KR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4070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장의 사진 하나하나가 소중하게 작용하는데 다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세그멘테이션돼서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흰사진이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되어버려서 귀중한 데이터셋을 </a:t>
            </a:r>
            <a:r>
              <a:rPr lang="ko-KR" altLang="en-US" sz="1200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낭비하는걸</a:t>
            </a:r>
            <a:r>
              <a:rPr lang="ko-KR" altLang="en-US" sz="1200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줄임</a:t>
            </a:r>
            <a:endParaRPr kumimoji="1" lang="ko-KR" altLang="en-US" sz="1200" dirty="0"/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87C268B-29D5-BFF5-1BED-3746ECD7DFA4}"/>
              </a:ext>
            </a:extLst>
          </p:cNvPr>
          <p:cNvSpPr/>
          <p:nvPr/>
        </p:nvSpPr>
        <p:spPr>
          <a:xfrm>
            <a:off x="749388" y="5315269"/>
            <a:ext cx="10730375" cy="92333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7094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0A419-7B0E-20AF-E0DA-BFA0F77AD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F990B02-93DD-23D3-A894-0FDF6511D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5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4F4DC3E-44FB-931C-C526-8234F61F735D}"/>
              </a:ext>
            </a:extLst>
          </p:cNvPr>
          <p:cNvSpPr/>
          <p:nvPr/>
        </p:nvSpPr>
        <p:spPr>
          <a:xfrm>
            <a:off x="516294" y="1320282"/>
            <a:ext cx="11159412" cy="419573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62415973-A276-FB16-9831-DC236D00C73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06C8AB-426F-9693-D30C-3C05A476EE2C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AB6BF-9B93-FA58-F8F8-8E65EAC8EE90}"/>
              </a:ext>
            </a:extLst>
          </p:cNvPr>
          <p:cNvSpPr txBox="1"/>
          <p:nvPr/>
        </p:nvSpPr>
        <p:spPr>
          <a:xfrm>
            <a:off x="11479763" y="5967026"/>
            <a:ext cx="55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89237DD-46B4-A4C2-DF73-9F015AF3EA56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792E8F-4D85-45ED-392C-2F682BF57B65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Key Point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70E9FA-ABD5-6200-336B-A9BE9A4453A2}"/>
              </a:ext>
            </a:extLst>
          </p:cNvPr>
          <p:cNvSpPr txBox="1"/>
          <p:nvPr/>
        </p:nvSpPr>
        <p:spPr>
          <a:xfrm>
            <a:off x="1397955" y="2068240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클래스 목록 및 스타일 매핑 설정</a:t>
            </a:r>
            <a:endParaRPr kumimoji="1"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F4C92A8-9BD2-622D-0931-745F97530F7D}"/>
              </a:ext>
            </a:extLst>
          </p:cNvPr>
          <p:cNvSpPr/>
          <p:nvPr/>
        </p:nvSpPr>
        <p:spPr>
          <a:xfrm>
            <a:off x="1245555" y="2161317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7C5E1DE-CBC3-BB1C-6592-B48C746C06AF}"/>
              </a:ext>
            </a:extLst>
          </p:cNvPr>
          <p:cNvSpPr txBox="1"/>
          <p:nvPr/>
        </p:nvSpPr>
        <p:spPr>
          <a:xfrm>
            <a:off x="1397955" y="2940649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데이터 증강</a:t>
            </a:r>
            <a:endParaRPr kumimoji="1" lang="ko-KR" altLang="en-US" sz="16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22AE615F-7843-0477-6309-663CA5383CA7}"/>
              </a:ext>
            </a:extLst>
          </p:cNvPr>
          <p:cNvSpPr/>
          <p:nvPr/>
        </p:nvSpPr>
        <p:spPr>
          <a:xfrm>
            <a:off x="1245555" y="3033726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DE8998-7350-42C2-997F-F185E7D958BB}"/>
              </a:ext>
            </a:extLst>
          </p:cNvPr>
          <p:cNvSpPr txBox="1"/>
          <p:nvPr/>
        </p:nvSpPr>
        <p:spPr>
          <a:xfrm>
            <a:off x="1397955" y="2509018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데이터셋 클래스 정의</a:t>
            </a:r>
            <a:endParaRPr kumimoji="1"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97018AE3-45CB-0ED4-BE28-B5BAE0E44DA9}"/>
              </a:ext>
            </a:extLst>
          </p:cNvPr>
          <p:cNvSpPr/>
          <p:nvPr/>
        </p:nvSpPr>
        <p:spPr>
          <a:xfrm>
            <a:off x="1245555" y="2602095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A56753-63B8-F60C-B42C-68898E97B6AD}"/>
              </a:ext>
            </a:extLst>
          </p:cNvPr>
          <p:cNvSpPr txBox="1"/>
          <p:nvPr/>
        </p:nvSpPr>
        <p:spPr>
          <a:xfrm>
            <a:off x="1397955" y="3373636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모델 정의</a:t>
            </a:r>
            <a:endParaRPr kumimoji="1" lang="ko-KR" altLang="en-US" sz="1600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1CD2BFE-5CD1-07D4-2627-FDC357EB0EFA}"/>
              </a:ext>
            </a:extLst>
          </p:cNvPr>
          <p:cNvSpPr/>
          <p:nvPr/>
        </p:nvSpPr>
        <p:spPr>
          <a:xfrm>
            <a:off x="1245555" y="3466713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93A8D1-CCD9-A678-18A5-540AA71FB697}"/>
              </a:ext>
            </a:extLst>
          </p:cNvPr>
          <p:cNvSpPr txBox="1"/>
          <p:nvPr/>
        </p:nvSpPr>
        <p:spPr>
          <a:xfrm>
            <a:off x="1397955" y="3775492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학습 설정</a:t>
            </a:r>
            <a:endParaRPr kumimoji="1" lang="ko-KR" altLang="en-US" sz="16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D454C35-8759-C530-8D7E-436CFE25276B}"/>
              </a:ext>
            </a:extLst>
          </p:cNvPr>
          <p:cNvSpPr/>
          <p:nvPr/>
        </p:nvSpPr>
        <p:spPr>
          <a:xfrm>
            <a:off x="1245555" y="3868569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B43393-75E4-FD08-1FEC-F77A4E0857F4}"/>
              </a:ext>
            </a:extLst>
          </p:cNvPr>
          <p:cNvSpPr txBox="1"/>
          <p:nvPr/>
        </p:nvSpPr>
        <p:spPr>
          <a:xfrm>
            <a:off x="1397955" y="4201468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데이터 </a:t>
            </a:r>
            <a:r>
              <a:rPr kumimoji="1" lang="ko-KR" altLang="en-US" sz="1600" b="1" dirty="0" err="1"/>
              <a:t>전처리</a:t>
            </a:r>
            <a:endParaRPr kumimoji="1" lang="ko-KR" altLang="en-US" sz="1600" b="1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AE63325-1232-9A11-6935-B3BDB0FA446B}"/>
              </a:ext>
            </a:extLst>
          </p:cNvPr>
          <p:cNvSpPr/>
          <p:nvPr/>
        </p:nvSpPr>
        <p:spPr>
          <a:xfrm>
            <a:off x="1245555" y="4294545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72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AF03D-B28B-D8F1-DA80-6A5E374A8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72EDB1-B8E4-10C2-2F90-2B5D8BF4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F9EA478-CA10-30EA-0BBA-E4C0EA493F84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4265054-0057-7214-BC11-828DF53036F8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F3737C-862E-BBDA-1A63-62A7AA58E4C9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14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E2B4063-EA59-D47D-61DB-56CF03751FE5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5B933C-78D6-DA32-1CB2-B4A946082E31}"/>
              </a:ext>
            </a:extLst>
          </p:cNvPr>
          <p:cNvSpPr txBox="1"/>
          <p:nvPr/>
        </p:nvSpPr>
        <p:spPr>
          <a:xfrm>
            <a:off x="1245556" y="1558029"/>
            <a:ext cx="360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클래스 목록 및 스타일 매핑 설정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C48268A-9723-F77A-344D-4A42C90A0320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D8251-6521-A476-A90F-BD6AD4D404BF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클래스 목록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EA2DBF-CAD8-A5EC-D755-42067134ED98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210C41-94B7-2A84-8556-00601D42B312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스타일 매핑</a:t>
            </a:r>
          </a:p>
        </p:txBody>
      </p:sp>
      <p:pic>
        <p:nvPicPr>
          <p:cNvPr id="17" name="그림 16" descr="텍스트, 폰트이(가) 표시된 사진&#10;&#10;자동 생성된 설명">
            <a:extLst>
              <a:ext uri="{FF2B5EF4-FFF2-40B4-BE49-F238E27FC236}">
                <a16:creationId xmlns:a16="http://schemas.microsoft.com/office/drawing/2014/main" id="{0BF6CA11-DE51-00A7-CD36-3A57658FC4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77" y="3965172"/>
            <a:ext cx="6818457" cy="1955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427B5A8-99A4-BE81-670F-CE5C69341621}"/>
              </a:ext>
            </a:extLst>
          </p:cNvPr>
          <p:cNvSpPr txBox="1"/>
          <p:nvPr/>
        </p:nvSpPr>
        <p:spPr>
          <a:xfrm>
            <a:off x="2448962" y="3634086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총 </a:t>
            </a:r>
            <a:r>
              <a:rPr kumimoji="1" lang="en-US" altLang="ko-KR" sz="1200" dirty="0"/>
              <a:t>31</a:t>
            </a:r>
            <a:r>
              <a:rPr kumimoji="1" lang="ko-KR" altLang="en-US" sz="1200" dirty="0"/>
              <a:t>개의 성별 및 스타일 조합으로 구성된 클래스 목록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E5B2380-8EC9-5B0C-E343-B33671DF398D}"/>
              </a:ext>
            </a:extLst>
          </p:cNvPr>
          <p:cNvSpPr/>
          <p:nvPr/>
        </p:nvSpPr>
        <p:spPr>
          <a:xfrm>
            <a:off x="8454195" y="3634086"/>
            <a:ext cx="1798168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</a:t>
            </a:r>
            <a:r>
              <a:rPr kumimoji="1" lang="ko-KR" altLang="en-US" sz="1400" dirty="0">
                <a:solidFill>
                  <a:schemeClr val="tx1"/>
                </a:solidFill>
              </a:rPr>
              <a:t>남성</a:t>
            </a:r>
            <a:r>
              <a:rPr kumimoji="1" lang="en-US" altLang="ko-KR" sz="1400" dirty="0">
                <a:solidFill>
                  <a:schemeClr val="tx1"/>
                </a:solidFill>
              </a:rPr>
              <a:t>_bold”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</a:t>
            </a:r>
            <a:r>
              <a:rPr kumimoji="1" lang="ko-KR" altLang="en-US" sz="1400" dirty="0">
                <a:solidFill>
                  <a:schemeClr val="tx1"/>
                </a:solidFill>
              </a:rPr>
              <a:t>여성</a:t>
            </a:r>
            <a:r>
              <a:rPr kumimoji="1" lang="en-US" altLang="ko-KR" sz="1400" dirty="0">
                <a:solidFill>
                  <a:schemeClr val="tx1"/>
                </a:solidFill>
              </a:rPr>
              <a:t>_athleisure”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ECC1FB76-2BCE-2AC9-9A04-5004859C438F}"/>
              </a:ext>
            </a:extLst>
          </p:cNvPr>
          <p:cNvSpPr/>
          <p:nvPr/>
        </p:nvSpPr>
        <p:spPr>
          <a:xfrm>
            <a:off x="10477490" y="3634086"/>
            <a:ext cx="1131795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‘0’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‘8’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1F84F4A-27D4-ECAB-BB74-E1D05538E231}"/>
              </a:ext>
            </a:extLst>
          </p:cNvPr>
          <p:cNvCxnSpPr/>
          <p:nvPr/>
        </p:nvCxnSpPr>
        <p:spPr>
          <a:xfrm>
            <a:off x="9944090" y="463399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BCDF8219-3A58-3E67-A7F3-EF688F560CEF}"/>
              </a:ext>
            </a:extLst>
          </p:cNvPr>
          <p:cNvCxnSpPr>
            <a:cxnSpLocks/>
          </p:cNvCxnSpPr>
          <p:nvPr/>
        </p:nvCxnSpPr>
        <p:spPr>
          <a:xfrm>
            <a:off x="10096490" y="5044510"/>
            <a:ext cx="762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6EA15EF-5694-CEC1-EB8E-0D5025B39F5B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54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318DC-C0D4-E183-B849-6492E5E79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0BD788D-BE47-2358-9C3E-E23DA2C89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CA2BEF-0C5A-0DE6-8204-306AA205391D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494CD9A-A8D7-E11B-4967-86216F5F5F27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49F3A2-E6D7-81DA-2349-A48A32DF35AD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15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9FD6EB4-FD21-1015-D8E6-9BFEF886261C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17BEA-8322-EE99-BCC5-061D289F10CD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데이터셋 클래스 정의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E696E97-E009-80D7-FE8F-06398251D038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84EE-8E77-8CD3-3CD8-ADEA7270A991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파일명에서 정보 추출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A0A2888-17FC-32C6-A351-FC6EB5096EE7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43753-070E-F03F-195C-C9C4072BC5EC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레이블 매핑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DCF39A8F-75EA-5983-6C1B-D619642A1CC2}"/>
              </a:ext>
            </a:extLst>
          </p:cNvPr>
          <p:cNvSpPr/>
          <p:nvPr/>
        </p:nvSpPr>
        <p:spPr>
          <a:xfrm>
            <a:off x="833535" y="3678682"/>
            <a:ext cx="3862452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>
                <a:solidFill>
                  <a:schemeClr val="tx1"/>
                </a:solidFill>
              </a:rPr>
              <a:t>“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{W/T}_{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이미지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ID}_{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시대별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스타일별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성별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}.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jpg</a:t>
            </a:r>
            <a:r>
              <a:rPr kumimoji="1" lang="en-US" altLang="ko-KR" sz="12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9B2051BC-9FC0-C36A-BC51-BD752E595C92}"/>
              </a:ext>
            </a:extLst>
          </p:cNvPr>
          <p:cNvSpPr/>
          <p:nvPr/>
        </p:nvSpPr>
        <p:spPr>
          <a:xfrm>
            <a:off x="6090427" y="3678682"/>
            <a:ext cx="1798168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{gender}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400" dirty="0">
                <a:solidFill>
                  <a:srgbClr val="000000"/>
                </a:solidFill>
                <a:latin typeface="-webkit-standard"/>
              </a:rPr>
              <a:t>{style}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C037F2C8-963F-677F-F512-680B550F074B}"/>
              </a:ext>
            </a:extLst>
          </p:cNvPr>
          <p:cNvSpPr/>
          <p:nvPr/>
        </p:nvSpPr>
        <p:spPr>
          <a:xfrm>
            <a:off x="9283035" y="3678682"/>
            <a:ext cx="1991659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고유한 숫자로 매핑</a:t>
            </a:r>
            <a:endParaRPr kumimoji="1"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D0BF1C7-BC47-BAA9-107E-074E0197F4C6}"/>
              </a:ext>
            </a:extLst>
          </p:cNvPr>
          <p:cNvCxnSpPr>
            <a:cxnSpLocks/>
          </p:cNvCxnSpPr>
          <p:nvPr/>
        </p:nvCxnSpPr>
        <p:spPr>
          <a:xfrm flipV="1">
            <a:off x="4695987" y="4399164"/>
            <a:ext cx="1890793" cy="1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7BDF2D3-180C-2C1A-3913-1C9A8C192859}"/>
              </a:ext>
            </a:extLst>
          </p:cNvPr>
          <p:cNvCxnSpPr>
            <a:cxnSpLocks/>
          </p:cNvCxnSpPr>
          <p:nvPr/>
        </p:nvCxnSpPr>
        <p:spPr>
          <a:xfrm flipV="1">
            <a:off x="4695987" y="5312350"/>
            <a:ext cx="1890793" cy="3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78A2B0B-439B-E177-2A55-D98C2A2CD129}"/>
              </a:ext>
            </a:extLst>
          </p:cNvPr>
          <p:cNvSpPr txBox="1"/>
          <p:nvPr/>
        </p:nvSpPr>
        <p:spPr>
          <a:xfrm>
            <a:off x="4798752" y="3524793"/>
            <a:ext cx="123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&lt;‘_’</a:t>
            </a:r>
            <a:r>
              <a:rPr kumimoji="1" lang="ko-KR" altLang="en-US" sz="1400" dirty="0"/>
              <a:t>로 분할</a:t>
            </a:r>
            <a:r>
              <a:rPr kumimoji="1" lang="en-US" altLang="ko-KR" sz="1400" dirty="0"/>
              <a:t>&gt;</a:t>
            </a:r>
            <a:endParaRPr kumimoji="1"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3A4DFB-AC4E-C8CF-9DA6-C93BE4AFEC63}"/>
              </a:ext>
            </a:extLst>
          </p:cNvPr>
          <p:cNvSpPr txBox="1"/>
          <p:nvPr/>
        </p:nvSpPr>
        <p:spPr>
          <a:xfrm>
            <a:off x="4721464" y="4122165"/>
            <a:ext cx="1394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gender = parts[-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1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kumimoji="1"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CD3BA8-F692-759C-D573-0E2F13BDB6CB}"/>
              </a:ext>
            </a:extLst>
          </p:cNvPr>
          <p:cNvSpPr txBox="1"/>
          <p:nvPr/>
        </p:nvSpPr>
        <p:spPr>
          <a:xfrm>
            <a:off x="4798078" y="5035351"/>
            <a:ext cx="123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style = parts[-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2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kumimoji="1"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E06FF10-E4A0-44D5-B72A-BD680AD34961}"/>
              </a:ext>
            </a:extLst>
          </p:cNvPr>
          <p:cNvCxnSpPr>
            <a:cxnSpLocks/>
          </p:cNvCxnSpPr>
          <p:nvPr/>
        </p:nvCxnSpPr>
        <p:spPr>
          <a:xfrm>
            <a:off x="7940405" y="4881284"/>
            <a:ext cx="13426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54C2BE0-915E-5DD1-8BD3-6583A8B5C0B5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511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CFA64-795E-2A44-F514-5E66AFE79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634586-FA54-4BC5-3358-7D7DAF2C4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8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16928FD-4F65-62F7-F6FB-E342D89A20A7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4154AA0E-B767-235C-4FED-7125A6150AC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5E726F-1F47-3528-DE2F-E3A1A1731B01}"/>
              </a:ext>
            </a:extLst>
          </p:cNvPr>
          <p:cNvSpPr txBox="1"/>
          <p:nvPr/>
        </p:nvSpPr>
        <p:spPr>
          <a:xfrm>
            <a:off x="11479763" y="5967026"/>
            <a:ext cx="588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16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DD54FFF-704E-7676-5707-ECB335ACC4BD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5FFE67-E8BF-5E76-04EC-A446286E55D3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데이터 증강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DB8B3C3F-2C1C-FB1F-7297-1EF4FA650A0C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6A618-0EB5-7852-FA6E-99F5CE89FEF1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트레이닝 데이터 변환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7486AAE-3CA5-90EB-B4A6-62D3CE3AC933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E23935-134C-31A4-0E90-E13DAB4DCCEB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검증 데이터  변환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837F1566-B990-A74D-1AFC-97B1151F0D4D}"/>
              </a:ext>
            </a:extLst>
          </p:cNvPr>
          <p:cNvSpPr/>
          <p:nvPr/>
        </p:nvSpPr>
        <p:spPr>
          <a:xfrm>
            <a:off x="1336621" y="3676253"/>
            <a:ext cx="3862452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학습 데이터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좌우 뒤집기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좌우 회전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무작위 자르기 및 리사이즈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34020B6-1B03-935D-5406-F206D92AF17D}"/>
              </a:ext>
            </a:extLst>
          </p:cNvPr>
          <p:cNvSpPr/>
          <p:nvPr/>
        </p:nvSpPr>
        <p:spPr>
          <a:xfrm>
            <a:off x="6992927" y="3678577"/>
            <a:ext cx="3862452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b="1" dirty="0">
                <a:solidFill>
                  <a:schemeClr val="tx1"/>
                </a:solidFill>
              </a:rPr>
              <a:t>검증 데이터</a:t>
            </a:r>
            <a:endParaRPr kumimoji="1" lang="en-US" altLang="ko-KR" sz="1400" b="1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200" dirty="0">
                <a:solidFill>
                  <a:schemeClr val="tx1"/>
                </a:solidFill>
              </a:rPr>
              <a:t>증강을 최소화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  <a:p>
            <a:pPr algn="ctr"/>
            <a:endParaRPr kumimoji="1" lang="en-US" altLang="ko-KR" sz="1200" dirty="0">
              <a:solidFill>
                <a:schemeClr val="tx1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45A3287-0BDC-F505-64D3-505F84028C1D}"/>
              </a:ext>
            </a:extLst>
          </p:cNvPr>
          <p:cNvCxnSpPr/>
          <p:nvPr/>
        </p:nvCxnSpPr>
        <p:spPr>
          <a:xfrm>
            <a:off x="5199073" y="4735286"/>
            <a:ext cx="17938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1E78EDB-C7F4-F789-B872-0AE17C8CCF67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70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49266-B5D7-9E2F-B131-9AB72FBFD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7BF5D0D-3C4F-6AB2-0EE7-F35B2C760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0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420C810-6B99-8081-9438-B50A713DFE87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F3C911F-33A6-5B25-B651-F3435A67524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23A4C-2F0F-A589-6FF8-7E59EF26FBEA}"/>
              </a:ext>
            </a:extLst>
          </p:cNvPr>
          <p:cNvSpPr txBox="1"/>
          <p:nvPr/>
        </p:nvSpPr>
        <p:spPr>
          <a:xfrm>
            <a:off x="11479763" y="5967026"/>
            <a:ext cx="657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17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8C7BCEE-90A0-DCDF-2820-042DC6E32567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F90D9-981C-8F03-D084-B88FB9DFF346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모델 정의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A2BD4BC-BBE5-41CE-6DA0-12EE4C17084D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014DF8-A317-F2D6-BAD2-9005039CC1DC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모델 아키텍처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8F3886A-853F-0D36-7ABB-91CB1619244A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856C93-4819-0038-083E-C7CEE7E1C6C0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드롭아웃</a:t>
            </a:r>
            <a:endParaRPr kumimoji="1" lang="ko-KR" altLang="en-US" sz="1200" dirty="0"/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DC327CC7-61DB-530F-49A5-A581A6513E10}"/>
              </a:ext>
            </a:extLst>
          </p:cNvPr>
          <p:cNvSpPr/>
          <p:nvPr/>
        </p:nvSpPr>
        <p:spPr>
          <a:xfrm>
            <a:off x="849636" y="3831082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(224x224)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BCF72665-231C-FF70-B36A-A9E208FDBF67}"/>
              </a:ext>
            </a:extLst>
          </p:cNvPr>
          <p:cNvSpPr/>
          <p:nvPr/>
        </p:nvSpPr>
        <p:spPr>
          <a:xfrm>
            <a:off x="2370311" y="3841278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Conv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ko-KR" sz="1400" dirty="0" err="1">
                <a:solidFill>
                  <a:schemeClr val="tx1"/>
                </a:solidFill>
              </a:rPr>
              <a:t>BatchNorm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ko-KR" sz="1400" dirty="0" err="1">
                <a:solidFill>
                  <a:schemeClr val="tx1"/>
                </a:solidFill>
              </a:rPr>
              <a:t>ReLU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71153AEA-64E7-625B-6392-BDD623B11AD5}"/>
              </a:ext>
            </a:extLst>
          </p:cNvPr>
          <p:cNvSpPr/>
          <p:nvPr/>
        </p:nvSpPr>
        <p:spPr>
          <a:xfrm>
            <a:off x="3890986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1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58B80AE1-2E3D-2D77-059F-B4068242A062}"/>
              </a:ext>
            </a:extLst>
          </p:cNvPr>
          <p:cNvSpPr/>
          <p:nvPr/>
        </p:nvSpPr>
        <p:spPr>
          <a:xfrm>
            <a:off x="5305388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2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EF4D7866-7D95-60CE-B079-B5E6D9DACB0E}"/>
              </a:ext>
            </a:extLst>
          </p:cNvPr>
          <p:cNvSpPr/>
          <p:nvPr/>
        </p:nvSpPr>
        <p:spPr>
          <a:xfrm>
            <a:off x="6844292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3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76F77288-DDA6-B528-940B-01AF8CD97999}"/>
              </a:ext>
            </a:extLst>
          </p:cNvPr>
          <p:cNvSpPr/>
          <p:nvPr/>
        </p:nvSpPr>
        <p:spPr>
          <a:xfrm>
            <a:off x="8383196" y="3841278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4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36AC90-E3B4-CA9E-B932-69AA52F812BC}"/>
              </a:ext>
            </a:extLst>
          </p:cNvPr>
          <p:cNvSpPr txBox="1"/>
          <p:nvPr/>
        </p:nvSpPr>
        <p:spPr>
          <a:xfrm>
            <a:off x="747039" y="3473086"/>
            <a:ext cx="1977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b="1" dirty="0"/>
              <a:t>&lt;Resnet-18</a:t>
            </a:r>
            <a:r>
              <a:rPr kumimoji="1" lang="ko-KR" altLang="en-US" sz="1400" b="1" dirty="0"/>
              <a:t>의 구조</a:t>
            </a:r>
            <a:r>
              <a:rPr kumimoji="1" lang="en-US" altLang="ko-KR" sz="1400" b="1" dirty="0"/>
              <a:t>&gt;</a:t>
            </a:r>
            <a:endParaRPr kumimoji="1" lang="ko-KR" altLang="en-US" sz="1400" b="1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DF31A2F-669F-30DF-9566-CB4FC5C1C8DF}"/>
              </a:ext>
            </a:extLst>
          </p:cNvPr>
          <p:cNvSpPr/>
          <p:nvPr/>
        </p:nvSpPr>
        <p:spPr>
          <a:xfrm>
            <a:off x="9903871" y="3831082"/>
            <a:ext cx="1395500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512D-Output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0D6C0F7A-4EAF-B86F-F5D0-9F34377EC7D9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>
            <a:off x="2116102" y="5042611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47DE223B-C203-693A-B630-0B86C4026FC9}"/>
              </a:ext>
            </a:extLst>
          </p:cNvPr>
          <p:cNvCxnSpPr/>
          <p:nvPr/>
        </p:nvCxnSpPr>
        <p:spPr>
          <a:xfrm>
            <a:off x="3524419" y="5052807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FBA171A1-E6F0-A94A-CA71-F34452E7CD54}"/>
              </a:ext>
            </a:extLst>
          </p:cNvPr>
          <p:cNvCxnSpPr/>
          <p:nvPr/>
        </p:nvCxnSpPr>
        <p:spPr>
          <a:xfrm>
            <a:off x="5044915" y="5052807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F6199A1B-A059-C28C-D4CD-5B33EC4372CA}"/>
              </a:ext>
            </a:extLst>
          </p:cNvPr>
          <p:cNvCxnSpPr/>
          <p:nvPr/>
        </p:nvCxnSpPr>
        <p:spPr>
          <a:xfrm>
            <a:off x="6602313" y="5043984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7B5400B-9EBB-F266-01B8-73D0671AECCA}"/>
              </a:ext>
            </a:extLst>
          </p:cNvPr>
          <p:cNvCxnSpPr/>
          <p:nvPr/>
        </p:nvCxnSpPr>
        <p:spPr>
          <a:xfrm>
            <a:off x="8128987" y="5024480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28B2605F-C571-1D00-2A6A-56F4986D3B92}"/>
              </a:ext>
            </a:extLst>
          </p:cNvPr>
          <p:cNvCxnSpPr/>
          <p:nvPr/>
        </p:nvCxnSpPr>
        <p:spPr>
          <a:xfrm>
            <a:off x="9665568" y="5029578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4B5A246E-3DD8-8CC7-BCB9-B82786F9F11F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5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3C370-0832-A5BC-AFFA-258FA377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4816FE9-350D-68D9-0A15-42F830D22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18EA1E7-F637-2A2D-C90F-931E40645F63}"/>
              </a:ext>
            </a:extLst>
          </p:cNvPr>
          <p:cNvSpPr/>
          <p:nvPr/>
        </p:nvSpPr>
        <p:spPr>
          <a:xfrm>
            <a:off x="516294" y="1320282"/>
            <a:ext cx="11159412" cy="246794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DD51390-B064-E07A-B58D-7528D202C839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5E930-B4D9-8887-91D9-3A29E14368B6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18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D4FF38C7-88D6-40FF-089D-F6531A556319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EB87D-E3AF-E759-983B-2F38261B063C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학습 설정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F55B00D-0AC0-F4E3-0933-EEF2C33BD54E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5CA26F-A315-93F5-DCC3-A7396746C8F8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손실 함수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E2DAF9-C415-F184-838E-440FA415A161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71DC67-5D8E-F9F4-9690-629A589FE64D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 err="1"/>
              <a:t>AdamP</a:t>
            </a:r>
            <a:r>
              <a:rPr kumimoji="1" lang="en-US" altLang="ko-KR" sz="1200" dirty="0"/>
              <a:t> </a:t>
            </a:r>
            <a:r>
              <a:rPr kumimoji="1" lang="ko-KR" altLang="en-US" sz="1200" dirty="0" err="1"/>
              <a:t>옵티마이저</a:t>
            </a:r>
            <a:endParaRPr kumimoji="1"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A2ED019F-2B22-5D6B-173E-7E57D6F82170}"/>
              </a:ext>
            </a:extLst>
          </p:cNvPr>
          <p:cNvSpPr/>
          <p:nvPr/>
        </p:nvSpPr>
        <p:spPr>
          <a:xfrm>
            <a:off x="1325053" y="334951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017EB-A905-8A63-31B9-C2EF81D798A1}"/>
              </a:ext>
            </a:extLst>
          </p:cNvPr>
          <p:cNvSpPr txBox="1"/>
          <p:nvPr/>
        </p:nvSpPr>
        <p:spPr>
          <a:xfrm>
            <a:off x="1654459" y="326416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스케줄러</a:t>
            </a:r>
          </a:p>
        </p:txBody>
      </p:sp>
      <p:pic>
        <p:nvPicPr>
          <p:cNvPr id="20" name="그림 19" descr="그래프, 라인, 도표이(가) 표시된 사진&#10;&#10;자동 생성된 설명">
            <a:extLst>
              <a:ext uri="{FF2B5EF4-FFF2-40B4-BE49-F238E27FC236}">
                <a16:creationId xmlns:a16="http://schemas.microsoft.com/office/drawing/2014/main" id="{FB65EF4A-BE8A-619D-A81A-AE24EEFDA5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530" y="3947927"/>
            <a:ext cx="9526614" cy="2414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812936F-476E-211C-5858-8ED9BAFF3ED7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5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FC593-FBB9-2044-1F3D-95FA05883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217058-EDD0-BFAD-7829-5618C00B4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6" y="77497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08A34DF-D813-7819-E431-9C051924AB69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9AD0A80-16FC-F1F0-D13E-A2A9AB0F2C0C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D650-7215-739D-C435-45974C428923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인공지능은 사람의 마음을 이해할 수 있을까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?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566F1E-C723-A65E-A35A-6D837B530C6E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694C5D9C-27D6-B7FD-28D4-C003C04B742A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290429-A9B1-EDBE-1AFC-688841A201C7}"/>
              </a:ext>
            </a:extLst>
          </p:cNvPr>
          <p:cNvSpPr txBox="1"/>
          <p:nvPr/>
        </p:nvSpPr>
        <p:spPr>
          <a:xfrm>
            <a:off x="1245555" y="1558029"/>
            <a:ext cx="9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Mission1: </a:t>
            </a:r>
            <a:r>
              <a:rPr kumimoji="1" lang="ko-KR" altLang="en-US" b="1" dirty="0"/>
              <a:t>패션 스타일 이미지 분류</a:t>
            </a:r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7CD8EC09-9BAB-ACC5-53F5-C7489C3E9D7E}"/>
              </a:ext>
            </a:extLst>
          </p:cNvPr>
          <p:cNvSpPr/>
          <p:nvPr/>
        </p:nvSpPr>
        <p:spPr>
          <a:xfrm>
            <a:off x="956798" y="2148336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4C81A6-7565-ACF4-8D3B-5CB37E9C2632}"/>
              </a:ext>
            </a:extLst>
          </p:cNvPr>
          <p:cNvSpPr txBox="1"/>
          <p:nvPr/>
        </p:nvSpPr>
        <p:spPr>
          <a:xfrm>
            <a:off x="1245555" y="2100028"/>
            <a:ext cx="9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Mission2: </a:t>
            </a:r>
            <a:r>
              <a:rPr kumimoji="1" lang="ko-KR" altLang="en-US" b="1" dirty="0"/>
              <a:t>패션 스타일 선호 여부 예측</a:t>
            </a:r>
          </a:p>
        </p:txBody>
      </p:sp>
      <p:sp>
        <p:nvSpPr>
          <p:cNvPr id="22" name="다이아몬드 21">
            <a:extLst>
              <a:ext uri="{FF2B5EF4-FFF2-40B4-BE49-F238E27FC236}">
                <a16:creationId xmlns:a16="http://schemas.microsoft.com/office/drawing/2014/main" id="{68A70163-30A6-C361-E49D-63886AD2514E}"/>
              </a:ext>
            </a:extLst>
          </p:cNvPr>
          <p:cNvSpPr/>
          <p:nvPr/>
        </p:nvSpPr>
        <p:spPr>
          <a:xfrm>
            <a:off x="956798" y="2690684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B465BD-0D8A-4404-AB41-DCA1232F23D5}"/>
              </a:ext>
            </a:extLst>
          </p:cNvPr>
          <p:cNvSpPr txBox="1"/>
          <p:nvPr/>
        </p:nvSpPr>
        <p:spPr>
          <a:xfrm>
            <a:off x="1245555" y="2642376"/>
            <a:ext cx="9727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Mission3: </a:t>
            </a:r>
            <a:r>
              <a:rPr kumimoji="1" lang="ko-KR" altLang="en-US" b="1" dirty="0"/>
              <a:t>패션 스타일 선호 여부 예측 </a:t>
            </a:r>
            <a:r>
              <a:rPr kumimoji="1" lang="en-US" altLang="ko-KR" b="1" dirty="0"/>
              <a:t>(item-based filtering)</a:t>
            </a:r>
            <a:endParaRPr kumimoji="1" lang="ko-KR" altLang="en-US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C8C24-449E-43FC-89CF-BD7C58834874}"/>
              </a:ext>
            </a:extLst>
          </p:cNvPr>
          <p:cNvSpPr txBox="1"/>
          <p:nvPr/>
        </p:nvSpPr>
        <p:spPr>
          <a:xfrm>
            <a:off x="1108023" y="3694361"/>
            <a:ext cx="498797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100" dirty="0"/>
              <a:t>Practice : </a:t>
            </a:r>
            <a:r>
              <a:rPr kumimoji="1" lang="ko-KR" altLang="en-US" sz="1100" dirty="0"/>
              <a:t>팀이 접근했던 방식들</a:t>
            </a:r>
            <a:endParaRPr kumimoji="1" lang="en-US" altLang="ko-KR" sz="1100" dirty="0"/>
          </a:p>
          <a:p>
            <a:endParaRPr kumimoji="1" lang="en-US" altLang="ko-KR" sz="1100" dirty="0"/>
          </a:p>
          <a:p>
            <a:r>
              <a:rPr kumimoji="1" lang="en-US" altLang="ko-KR" sz="1100" dirty="0"/>
              <a:t>Solution : </a:t>
            </a:r>
            <a:r>
              <a:rPr kumimoji="1" lang="ko-KR" altLang="en-US" sz="1100" dirty="0"/>
              <a:t>최종적으로 접근한 방식</a:t>
            </a:r>
          </a:p>
        </p:txBody>
      </p:sp>
    </p:spTree>
    <p:extLst>
      <p:ext uri="{BB962C8B-B14F-4D97-AF65-F5344CB8AC3E}">
        <p14:creationId xmlns:p14="http://schemas.microsoft.com/office/powerpoint/2010/main" val="1676565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14DDC7-6275-A9F3-AB36-BFF3E02189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CCEEB1E-3F2E-CECE-2779-D592534F3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0CD918F-A5A8-A5BB-7D2D-7C760FC74FB6}"/>
              </a:ext>
            </a:extLst>
          </p:cNvPr>
          <p:cNvSpPr/>
          <p:nvPr/>
        </p:nvSpPr>
        <p:spPr>
          <a:xfrm>
            <a:off x="516293" y="1320283"/>
            <a:ext cx="10963469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4A62327E-E328-FE4A-B61A-1A6C15BA6531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4AE3D3-D854-074D-66CC-9A99C638BD85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19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B2E793D-F522-82B8-59DA-AAF3B108F90F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9F7FF-6618-65D4-A798-956130B6B88E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결과</a:t>
            </a:r>
          </a:p>
        </p:txBody>
      </p:sp>
      <p:pic>
        <p:nvPicPr>
          <p:cNvPr id="14" name="그림 13" descr="스크린샷, 패턴, 패브릭, 그레이이(가) 표시된 사진&#10;&#10;자동 생성된 설명">
            <a:extLst>
              <a:ext uri="{FF2B5EF4-FFF2-40B4-BE49-F238E27FC236}">
                <a16:creationId xmlns:a16="http://schemas.microsoft.com/office/drawing/2014/main" id="{396624D2-8F4E-A974-2562-CE094727A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277" y="1511455"/>
            <a:ext cx="8135445" cy="17263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3BD2D08-AD2A-6FF9-2526-0A1B2D30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09" y="3620173"/>
            <a:ext cx="5137491" cy="283128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B3D6278-D846-DC18-D45A-E2D8A7852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2270" y="3625497"/>
            <a:ext cx="5137492" cy="280319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567284E-C668-92C1-2CC4-4076389A007F}"/>
              </a:ext>
            </a:extLst>
          </p:cNvPr>
          <p:cNvSpPr txBox="1"/>
          <p:nvPr/>
        </p:nvSpPr>
        <p:spPr>
          <a:xfrm>
            <a:off x="833535" y="776873"/>
            <a:ext cx="7412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 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15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F7EB6-EF8C-06D9-34FF-1F7E4A761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0AEF61-5BFB-B8FA-BE2A-E8B507306D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FC02779A-6847-1021-8B28-ECDAF7A1B423}"/>
              </a:ext>
            </a:extLst>
          </p:cNvPr>
          <p:cNvSpPr/>
          <p:nvPr/>
        </p:nvSpPr>
        <p:spPr>
          <a:xfrm>
            <a:off x="516294" y="1320282"/>
            <a:ext cx="11159412" cy="134574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C4FF5B3-7594-8DFE-B8BE-D698C8A8A8AE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874F68-72B2-CEC1-7C92-1D7CAABB3BD3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(2-1)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DD461F-1E15-8BF6-F4D7-F0D069B0CC10}"/>
              </a:ext>
            </a:extLst>
          </p:cNvPr>
          <p:cNvSpPr txBox="1"/>
          <p:nvPr/>
        </p:nvSpPr>
        <p:spPr>
          <a:xfrm>
            <a:off x="11479763" y="5967026"/>
            <a:ext cx="5744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20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7A1FA-96C4-B76A-5BEA-FE370C646B0F}"/>
              </a:ext>
            </a:extLst>
          </p:cNvPr>
          <p:cNvSpPr txBox="1"/>
          <p:nvPr/>
        </p:nvSpPr>
        <p:spPr>
          <a:xfrm>
            <a:off x="1245555" y="1403635"/>
            <a:ext cx="9710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주어진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라벨링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 데이터의 파일 명은 아래와 같은 형식이다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.“{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W/T}_{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이미지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ID}_{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시대별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스타일별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성별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설문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ID}.</a:t>
            </a:r>
            <a:r>
              <a:rPr lang="en" altLang="ko-KR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json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이에 기반하여 “설문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ID”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수 기준으로 “성별 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&amp;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스타일” 통계치를 아래 표 형식으로 기입한다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DB811D-8B4C-070A-7CCE-752110FED2BD}"/>
              </a:ext>
            </a:extLst>
          </p:cNvPr>
          <p:cNvSpPr txBox="1"/>
          <p:nvPr/>
        </p:nvSpPr>
        <p:spPr>
          <a:xfrm>
            <a:off x="1231392" y="3002823"/>
            <a:ext cx="9724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이때 주어진 이미지 데이터에 존재하는 “이미지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ID”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를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 식별하여 유효한 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라벨링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 데이터 대상으로만 통계치를 구해야 한다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altLang="ko-KR" sz="1600" dirty="0">
              <a:solidFill>
                <a:srgbClr val="141413"/>
              </a:solidFill>
              <a:effectLst/>
              <a:latin typeface="Helvetica" pitchFamily="2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7574148-FEA7-5ABB-D9FE-8F56966195FC}"/>
              </a:ext>
            </a:extLst>
          </p:cNvPr>
          <p:cNvSpPr/>
          <p:nvPr/>
        </p:nvSpPr>
        <p:spPr>
          <a:xfrm>
            <a:off x="1078992" y="30959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06933734-ED96-3E99-4FD9-7743D5A3F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29" y="3822294"/>
            <a:ext cx="74676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418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4180E-3BA2-51BE-DE21-A08BE1F0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ACB5CA-AD32-68AB-9562-1091302AD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3A9B63B-2165-CE65-EA69-C0AC3B85B50D}"/>
              </a:ext>
            </a:extLst>
          </p:cNvPr>
          <p:cNvSpPr/>
          <p:nvPr/>
        </p:nvSpPr>
        <p:spPr>
          <a:xfrm>
            <a:off x="516294" y="1320282"/>
            <a:ext cx="11159412" cy="1312749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3D125B5C-1577-994A-61FF-2BE9027417AC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BAE40F-BABA-C343-A959-D330B9B03680}"/>
              </a:ext>
            </a:extLst>
          </p:cNvPr>
          <p:cNvSpPr txBox="1"/>
          <p:nvPr/>
        </p:nvSpPr>
        <p:spPr>
          <a:xfrm>
            <a:off x="833535" y="776873"/>
            <a:ext cx="698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7AD05-4653-FD09-CACF-CAEC5C37735E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21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D4E2553D-796C-F6F7-ADFE-D53DF74A6A0F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2E17E-46D8-AF80-68D0-8324EB6BE26A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Key Point</a:t>
            </a:r>
            <a:endParaRPr kumimoji="1"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009E85-51D5-858D-172F-198ED41D602F}"/>
              </a:ext>
            </a:extLst>
          </p:cNvPr>
          <p:cNvSpPr txBox="1"/>
          <p:nvPr/>
        </p:nvSpPr>
        <p:spPr>
          <a:xfrm>
            <a:off x="1397956" y="2033008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유효한 이미지 </a:t>
            </a:r>
            <a:r>
              <a:rPr kumimoji="1" lang="en-US" altLang="ko-KR" sz="1600" b="1" dirty="0"/>
              <a:t>ID </a:t>
            </a:r>
            <a:r>
              <a:rPr kumimoji="1" lang="ko-KR" altLang="en-US" sz="1600" b="1" dirty="0"/>
              <a:t>수집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987E83-CAA9-F73F-4952-35D406EC09D6}"/>
              </a:ext>
            </a:extLst>
          </p:cNvPr>
          <p:cNvSpPr/>
          <p:nvPr/>
        </p:nvSpPr>
        <p:spPr>
          <a:xfrm>
            <a:off x="1245556" y="2126085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220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A5E04-2BC3-2416-C2EE-47ADD6F86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C5AF6F-AA87-56D8-7137-B45159AF9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548653A2-17F4-1C26-714A-F309B4D2DDC2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1AF9193-B6C7-1768-FDB0-F66452E576BC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1DC61-E9A5-AD2B-970C-D001D429168C}"/>
              </a:ext>
            </a:extLst>
          </p:cNvPr>
          <p:cNvSpPr txBox="1"/>
          <p:nvPr/>
        </p:nvSpPr>
        <p:spPr>
          <a:xfrm>
            <a:off x="11479763" y="5967026"/>
            <a:ext cx="552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22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76EC3860-5933-F669-D76D-F5F404A5D6E5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4DDCA-26F6-19EE-2781-4610326BBE4E}"/>
              </a:ext>
            </a:extLst>
          </p:cNvPr>
          <p:cNvSpPr txBox="1"/>
          <p:nvPr/>
        </p:nvSpPr>
        <p:spPr>
          <a:xfrm>
            <a:off x="1245555" y="1558029"/>
            <a:ext cx="251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유효한 이미지 </a:t>
            </a:r>
            <a:r>
              <a:rPr kumimoji="1" lang="en-US" altLang="ko-KR" b="1" dirty="0"/>
              <a:t>ID </a:t>
            </a:r>
            <a:r>
              <a:rPr kumimoji="1" lang="ko-KR" altLang="en-US" b="1" dirty="0"/>
              <a:t>수집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37A042A2-065E-9E40-5CE6-D91524A515B5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BCE9E-1DF2-8C70-B2D8-36E2C3D79F27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지정된 폴더 내 모든 파일 순회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526112-9155-FA41-2C8B-CA8ED900FE7D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41951-7FAA-143E-9FD2-28109072B116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패턴 일치 확인</a:t>
            </a:r>
          </a:p>
        </p:txBody>
      </p:sp>
      <p:pic>
        <p:nvPicPr>
          <p:cNvPr id="19" name="그래픽 18" descr="폴더 단색으로 채워진">
            <a:extLst>
              <a:ext uri="{FF2B5EF4-FFF2-40B4-BE49-F238E27FC236}">
                <a16:creationId xmlns:a16="http://schemas.microsoft.com/office/drawing/2014/main" id="{A96216AC-E6BA-54A5-1AD1-B77699DC72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1910" y="4131064"/>
            <a:ext cx="914400" cy="914400"/>
          </a:xfrm>
          <a:prstGeom prst="rect">
            <a:avLst/>
          </a:prstGeom>
        </p:spPr>
      </p:pic>
      <p:pic>
        <p:nvPicPr>
          <p:cNvPr id="20" name="그래픽 19" descr="폴더 단색으로 채워진">
            <a:extLst>
              <a:ext uri="{FF2B5EF4-FFF2-40B4-BE49-F238E27FC236}">
                <a16:creationId xmlns:a16="http://schemas.microsoft.com/office/drawing/2014/main" id="{98EF451A-7BD7-21D4-0F8D-666EE2252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16153" y="4131064"/>
            <a:ext cx="914400" cy="914400"/>
          </a:xfrm>
          <a:prstGeom prst="rect">
            <a:avLst/>
          </a:prstGeom>
        </p:spPr>
      </p:pic>
      <p:pic>
        <p:nvPicPr>
          <p:cNvPr id="21" name="그래픽 20" descr="폴더 단색으로 채워진">
            <a:extLst>
              <a:ext uri="{FF2B5EF4-FFF2-40B4-BE49-F238E27FC236}">
                <a16:creationId xmlns:a16="http://schemas.microsoft.com/office/drawing/2014/main" id="{15A01958-802B-0BCA-0CAE-823D58A34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04117" y="4131064"/>
            <a:ext cx="914400" cy="914400"/>
          </a:xfrm>
          <a:prstGeom prst="rect">
            <a:avLst/>
          </a:prstGeom>
        </p:spPr>
      </p:pic>
      <p:pic>
        <p:nvPicPr>
          <p:cNvPr id="22" name="그래픽 21" descr="폴더 단색으로 채워진">
            <a:extLst>
              <a:ext uri="{FF2B5EF4-FFF2-40B4-BE49-F238E27FC236}">
                <a16:creationId xmlns:a16="http://schemas.microsoft.com/office/drawing/2014/main" id="{D4D1A2F5-BB58-D582-0F5B-D31D434F3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3207" y="4131064"/>
            <a:ext cx="914400" cy="914400"/>
          </a:xfrm>
          <a:prstGeom prst="rect">
            <a:avLst/>
          </a:prstGeom>
        </p:spPr>
      </p:pic>
      <p:pic>
        <p:nvPicPr>
          <p:cNvPr id="26" name="그래픽 25" descr="배지 체크 표시1 윤곽선">
            <a:extLst>
              <a:ext uri="{FF2B5EF4-FFF2-40B4-BE49-F238E27FC236}">
                <a16:creationId xmlns:a16="http://schemas.microsoft.com/office/drawing/2014/main" id="{F21761D0-BAB4-B278-39E8-C805016CA5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07334" y="3966387"/>
            <a:ext cx="622037" cy="622037"/>
          </a:xfrm>
          <a:prstGeom prst="rect">
            <a:avLst/>
          </a:prstGeom>
        </p:spPr>
      </p:pic>
      <p:pic>
        <p:nvPicPr>
          <p:cNvPr id="27" name="그래픽 26" descr="배지 체크 표시1 윤곽선">
            <a:extLst>
              <a:ext uri="{FF2B5EF4-FFF2-40B4-BE49-F238E27FC236}">
                <a16:creationId xmlns:a16="http://schemas.microsoft.com/office/drawing/2014/main" id="{FBF601F8-0733-6EFC-77A3-CB1E0C9C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7498" y="3950303"/>
            <a:ext cx="622037" cy="622037"/>
          </a:xfrm>
          <a:prstGeom prst="rect">
            <a:avLst/>
          </a:prstGeom>
        </p:spPr>
      </p:pic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73DE406F-6E49-98AE-9AF9-F3E23555D150}"/>
              </a:ext>
            </a:extLst>
          </p:cNvPr>
          <p:cNvSpPr/>
          <p:nvPr/>
        </p:nvSpPr>
        <p:spPr>
          <a:xfrm>
            <a:off x="3304872" y="5675233"/>
            <a:ext cx="3905754" cy="62203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>
                <a:solidFill>
                  <a:schemeClr val="tx1"/>
                </a:solidFill>
              </a:rPr>
              <a:t>Valid_image_ids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E1DC864C-9B53-F793-F87A-FC17AD4176DC}"/>
              </a:ext>
            </a:extLst>
          </p:cNvPr>
          <p:cNvCxnSpPr/>
          <p:nvPr/>
        </p:nvCxnSpPr>
        <p:spPr>
          <a:xfrm>
            <a:off x="2916757" y="4901387"/>
            <a:ext cx="712614" cy="635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EFE96475-5829-C8D3-7E0C-6AC7EA1310DE}"/>
              </a:ext>
            </a:extLst>
          </p:cNvPr>
          <p:cNvCxnSpPr/>
          <p:nvPr/>
        </p:nvCxnSpPr>
        <p:spPr>
          <a:xfrm flipH="1">
            <a:off x="5704117" y="4914562"/>
            <a:ext cx="389579" cy="62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7F682B-F464-2C12-931F-D67AEEC98C35}"/>
              </a:ext>
            </a:extLst>
          </p:cNvPr>
          <p:cNvSpPr txBox="1"/>
          <p:nvPr/>
        </p:nvSpPr>
        <p:spPr>
          <a:xfrm>
            <a:off x="833535" y="776873"/>
            <a:ext cx="698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79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382B2-520A-0494-63FE-3ED5B0703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E6FD3FF-34F7-03D3-3355-E7B54882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2865CA0-35B3-FCA2-1682-80FD2ADF31A3}"/>
              </a:ext>
            </a:extLst>
          </p:cNvPr>
          <p:cNvSpPr/>
          <p:nvPr/>
        </p:nvSpPr>
        <p:spPr>
          <a:xfrm>
            <a:off x="516294" y="2015411"/>
            <a:ext cx="5054773" cy="3951614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36F9732-AB6B-33FB-F7E4-E0C199BC2B9E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838772-EB20-B6AC-E63E-C5BA2039BDDD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5327B2A-6DA7-5AB7-2C5E-F095239426A6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CD62A5-385D-46C0-9645-124087771B90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결과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7C5BE82-BAE4-E670-A713-351162DCD003}"/>
              </a:ext>
            </a:extLst>
          </p:cNvPr>
          <p:cNvSpPr/>
          <p:nvPr/>
        </p:nvSpPr>
        <p:spPr>
          <a:xfrm>
            <a:off x="6425368" y="2015411"/>
            <a:ext cx="5054773" cy="3951614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3BAB47C-D4DF-0300-C47B-CD4A300FDA17}"/>
              </a:ext>
            </a:extLst>
          </p:cNvPr>
          <p:cNvSpPr/>
          <p:nvPr/>
        </p:nvSpPr>
        <p:spPr>
          <a:xfrm>
            <a:off x="3163090" y="5463203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366DE9B0-27F9-A801-2D82-79CEF7D2E4C8}"/>
              </a:ext>
            </a:extLst>
          </p:cNvPr>
          <p:cNvSpPr/>
          <p:nvPr/>
        </p:nvSpPr>
        <p:spPr>
          <a:xfrm>
            <a:off x="3163090" y="5604005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2CDF841-4C33-6CEB-EAB7-2666432FA679}"/>
              </a:ext>
            </a:extLst>
          </p:cNvPr>
          <p:cNvSpPr/>
          <p:nvPr/>
        </p:nvSpPr>
        <p:spPr>
          <a:xfrm>
            <a:off x="3166162" y="5737774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A97603B-3EB6-199E-38C6-AC1B08758C41}"/>
              </a:ext>
            </a:extLst>
          </p:cNvPr>
          <p:cNvSpPr/>
          <p:nvPr/>
        </p:nvSpPr>
        <p:spPr>
          <a:xfrm>
            <a:off x="9078115" y="5440343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6D10344-E899-5E1F-E25E-80C3E0BEA073}"/>
              </a:ext>
            </a:extLst>
          </p:cNvPr>
          <p:cNvSpPr/>
          <p:nvPr/>
        </p:nvSpPr>
        <p:spPr>
          <a:xfrm>
            <a:off x="9078115" y="5581145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1111C10-28BF-7966-0760-4C733069D7FA}"/>
              </a:ext>
            </a:extLst>
          </p:cNvPr>
          <p:cNvSpPr/>
          <p:nvPr/>
        </p:nvSpPr>
        <p:spPr>
          <a:xfrm>
            <a:off x="9081187" y="5714914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DFF9585A-238B-6B18-D8BF-3986173051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380" y="2101849"/>
            <a:ext cx="1997419" cy="3266271"/>
          </a:xfrm>
          <a:prstGeom prst="rect">
            <a:avLst/>
          </a:prstGeom>
        </p:spPr>
      </p:pic>
      <p:pic>
        <p:nvPicPr>
          <p:cNvPr id="12" name="그림 11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5628B24-1D62-CD26-749A-64307E4F11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302" y="2107524"/>
            <a:ext cx="2016903" cy="32549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CFDA4A-D465-9A8C-1DFF-3B74AC31325B}"/>
              </a:ext>
            </a:extLst>
          </p:cNvPr>
          <p:cNvSpPr txBox="1"/>
          <p:nvPr/>
        </p:nvSpPr>
        <p:spPr>
          <a:xfrm>
            <a:off x="833535" y="776873"/>
            <a:ext cx="6980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1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48BDF-F1A0-2502-45D9-E9C5EB591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6A8CDE6-4C6B-45C0-EBA0-E5C95C37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8AFB25F-BC80-14EE-215F-7EF975BDF98B}"/>
              </a:ext>
            </a:extLst>
          </p:cNvPr>
          <p:cNvSpPr/>
          <p:nvPr/>
        </p:nvSpPr>
        <p:spPr>
          <a:xfrm>
            <a:off x="516294" y="1320282"/>
            <a:ext cx="11159412" cy="17814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F38DDC5-4921-F837-7FB9-57769FE740D2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255811-0483-0AE6-D4D8-4506705AA369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(2-2)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2092A-40F7-7BE1-9BE4-D07FE41011DC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24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1BFC79-D4EA-6684-C505-F3EDEDDF5CDE}"/>
              </a:ext>
            </a:extLst>
          </p:cNvPr>
          <p:cNvSpPr txBox="1"/>
          <p:nvPr/>
        </p:nvSpPr>
        <p:spPr>
          <a:xfrm>
            <a:off x="1245555" y="1403635"/>
            <a:ext cx="971031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2-1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에서 구한 유효한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+mj-lt"/>
              </a:rPr>
              <a:t>라벨링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 데이터만 따로 분리하여 아래와 같이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100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명 응답자의 “스타일 선호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+mj-lt"/>
              </a:rPr>
              <a:t>정보표”를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 구한다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.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파일은 </a:t>
            </a:r>
            <a:r>
              <a:rPr lang="en" altLang="ko-KR" sz="2400" dirty="0" err="1">
                <a:solidFill>
                  <a:srgbClr val="141413"/>
                </a:solidFill>
                <a:effectLst/>
                <a:latin typeface="+mj-lt"/>
              </a:rPr>
              <a:t>json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포맷으로 되어 있으며 </a:t>
            </a:r>
            <a:r>
              <a:rPr lang="en" altLang="ko-KR" sz="2400" dirty="0" err="1">
                <a:solidFill>
                  <a:srgbClr val="141413"/>
                </a:solidFill>
                <a:effectLst/>
                <a:latin typeface="+mj-lt"/>
              </a:rPr>
              <a:t>json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필드 중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, “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응답자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ID”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는 “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user&gt;</a:t>
            </a:r>
            <a:r>
              <a:rPr lang="en" altLang="ko-KR" sz="2400" dirty="0" err="1">
                <a:solidFill>
                  <a:srgbClr val="141413"/>
                </a:solidFill>
                <a:effectLst/>
                <a:latin typeface="+mj-lt"/>
              </a:rPr>
              <a:t>R_id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로 알 수 있고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, “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스타일 선호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+mj-lt"/>
              </a:rPr>
              <a:t>여부”는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 “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item&gt;survey&gt;Q5”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로 알 수 있다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.</a:t>
            </a:r>
          </a:p>
          <a:p>
            <a:endParaRPr kumimoji="1" lang="ko-KR" altLang="en-US" b="1" dirty="0"/>
          </a:p>
        </p:txBody>
      </p:sp>
      <p:pic>
        <p:nvPicPr>
          <p:cNvPr id="10" name="그림 9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F813EBF-9B63-A373-90E5-21DB8D113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550" y="3883896"/>
            <a:ext cx="7454900" cy="2362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E671EF-DF52-201C-E914-1FC27D85DDB9}"/>
              </a:ext>
            </a:extLst>
          </p:cNvPr>
          <p:cNvSpPr txBox="1"/>
          <p:nvPr/>
        </p:nvSpPr>
        <p:spPr>
          <a:xfrm>
            <a:off x="1231392" y="3246392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스타일 선호도 값은 “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1: 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비선호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”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,</a:t>
            </a:r>
            <a:r>
              <a:rPr lang="ko-KR" altLang="en-US" sz="1600" dirty="0">
                <a:solidFill>
                  <a:srgbClr val="141413"/>
                </a:solidFill>
                <a:latin typeface="Helvetica" pitchFamily="2" charset="0"/>
              </a:rPr>
              <a:t> 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“2: 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선호”이다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092591D-6BD0-74B6-539F-689AA5992D9A}"/>
              </a:ext>
            </a:extLst>
          </p:cNvPr>
          <p:cNvSpPr/>
          <p:nvPr/>
        </p:nvSpPr>
        <p:spPr>
          <a:xfrm>
            <a:off x="1078992" y="3339469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00898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9D075-420A-AB04-C4F0-469FCA414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8313490-8A24-3E88-715D-F25AA1D82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1FA5CCC-5424-889A-AD12-1AB018C8DD8C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6591091-8D5A-88A6-DF4B-235E8DA705F2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0E631-5DC1-DC40-4DB9-85D60DF1FB91}"/>
              </a:ext>
            </a:extLst>
          </p:cNvPr>
          <p:cNvSpPr txBox="1"/>
          <p:nvPr/>
        </p:nvSpPr>
        <p:spPr>
          <a:xfrm>
            <a:off x="833535" y="776873"/>
            <a:ext cx="69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40999-AE93-0190-966C-7421A9E7F963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25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CF38DFC6-4677-9C91-7F81-382BF499DE4D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0B2E8-5005-CFAD-B7CF-64A837D0B18C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Key Point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5E158E-6561-5E1E-E5B5-683009615E73}"/>
              </a:ext>
            </a:extLst>
          </p:cNvPr>
          <p:cNvSpPr txBox="1"/>
          <p:nvPr/>
        </p:nvSpPr>
        <p:spPr>
          <a:xfrm>
            <a:off x="1397955" y="2068240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응답자별 상위 </a:t>
            </a:r>
            <a:r>
              <a:rPr kumimoji="1" lang="en-US" altLang="ko-KR" sz="1600" b="1" dirty="0"/>
              <a:t>100</a:t>
            </a:r>
            <a:r>
              <a:rPr kumimoji="1" lang="ko-KR" altLang="en-US" sz="1600" b="1" dirty="0"/>
              <a:t>명을 추출하는 함수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19F269A-D2F0-8923-E3D6-23C4E7ADB24B}"/>
              </a:ext>
            </a:extLst>
          </p:cNvPr>
          <p:cNvSpPr/>
          <p:nvPr/>
        </p:nvSpPr>
        <p:spPr>
          <a:xfrm>
            <a:off x="1245555" y="2161317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6F44C8-36DA-63E6-E973-1EBA0AD71BF3}"/>
              </a:ext>
            </a:extLst>
          </p:cNvPr>
          <p:cNvSpPr txBox="1"/>
          <p:nvPr/>
        </p:nvSpPr>
        <p:spPr>
          <a:xfrm>
            <a:off x="1397955" y="2637578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스타일 선호 정보 </a:t>
            </a:r>
            <a:r>
              <a:rPr kumimoji="1" lang="en-US" altLang="ko-KR" sz="1600" b="1" dirty="0" err="1"/>
              <a:t>DataFrame</a:t>
            </a:r>
            <a:r>
              <a:rPr kumimoji="1" lang="en-US" altLang="ko-KR" sz="1600" b="1" dirty="0"/>
              <a:t> </a:t>
            </a:r>
            <a:r>
              <a:rPr kumimoji="1" lang="ko-KR" altLang="en-US" sz="1600" b="1" dirty="0"/>
              <a:t>생성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732117AE-AD80-C2E9-312A-ACFEC795D5E8}"/>
              </a:ext>
            </a:extLst>
          </p:cNvPr>
          <p:cNvSpPr/>
          <p:nvPr/>
        </p:nvSpPr>
        <p:spPr>
          <a:xfrm>
            <a:off x="1245555" y="2730655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4605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C9A21-1F17-C055-C024-BA2558F2C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D3F0634-08DA-D55C-6E4C-3E58312B5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15E1869-2B12-106A-2EC6-C3289392A52D}"/>
              </a:ext>
            </a:extLst>
          </p:cNvPr>
          <p:cNvSpPr/>
          <p:nvPr/>
        </p:nvSpPr>
        <p:spPr>
          <a:xfrm>
            <a:off x="516294" y="1320282"/>
            <a:ext cx="11159412" cy="190483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DAD55323-BA5F-7ED7-8399-A8251D65210B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F820B-D69B-6FE4-6575-7D745DFF2E29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26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B3EBB0D9-FD50-4CD0-5801-880F701A58B5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3C7FD-47B3-31B8-CE8F-2B85D7B997F9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응답자별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상위 </a:t>
            </a:r>
            <a:r>
              <a:rPr kumimoji="1" lang="en-US" altLang="ko-KR" b="1" dirty="0"/>
              <a:t>100</a:t>
            </a:r>
            <a:r>
              <a:rPr kumimoji="1" lang="ko-KR" altLang="en-US" b="1" dirty="0"/>
              <a:t>명을 추출하는 함수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6F3683E-B623-A64E-B93D-10CC10699BFF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68E7F7-B865-D5DB-F999-3CE5621937E3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응답자별 데이터 개수 집계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5B8F493-0CF1-0A0C-11F7-4E90040C879B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BB480C-6F51-2B39-C480-D1EB674048BA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상위 </a:t>
            </a:r>
            <a:r>
              <a:rPr kumimoji="1" lang="en-US" altLang="ko-KR" sz="1200" dirty="0"/>
              <a:t>N</a:t>
            </a:r>
            <a:r>
              <a:rPr kumimoji="1" lang="ko-KR" altLang="en-US" sz="1200" dirty="0"/>
              <a:t>명 추출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BB6CB5-AAF7-E003-A85B-B4BDE5534FCC}"/>
              </a:ext>
            </a:extLst>
          </p:cNvPr>
          <p:cNvSpPr txBox="1"/>
          <p:nvPr/>
        </p:nvSpPr>
        <p:spPr>
          <a:xfrm>
            <a:off x="833535" y="776873"/>
            <a:ext cx="69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06619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6FECA4-A21E-E4E5-A34B-EB6859969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7DDCC0D-2096-B97A-505A-73C6842F9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4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7FDCB40-6158-C1CD-D64F-CB9F31C085C8}"/>
              </a:ext>
            </a:extLst>
          </p:cNvPr>
          <p:cNvSpPr/>
          <p:nvPr/>
        </p:nvSpPr>
        <p:spPr>
          <a:xfrm>
            <a:off x="516294" y="1320283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68E2AED-D704-C378-E5EF-42369AA9CAC7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5CDE71-0067-EAA3-8B7C-D242A6801C90}"/>
              </a:ext>
            </a:extLst>
          </p:cNvPr>
          <p:cNvSpPr txBox="1"/>
          <p:nvPr/>
        </p:nvSpPr>
        <p:spPr>
          <a:xfrm>
            <a:off x="11479763" y="5967026"/>
            <a:ext cx="61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27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1FA3F91-ED68-9F13-69A0-E10CDF7A20AA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E3E82C-9CC1-60EA-6FB8-431E23E99D4C}"/>
              </a:ext>
            </a:extLst>
          </p:cNvPr>
          <p:cNvSpPr txBox="1"/>
          <p:nvPr/>
        </p:nvSpPr>
        <p:spPr>
          <a:xfrm>
            <a:off x="1245555" y="1558029"/>
            <a:ext cx="453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스타일 선호 정보</a:t>
            </a:r>
            <a:r>
              <a:rPr kumimoji="1" lang="en-US" altLang="ko-KR" b="1" dirty="0" err="1"/>
              <a:t>DataFrame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생성 및 출력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B2A10BF-BEEE-E531-14E4-EEE2C8C626C7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D1149-E30A-5410-4610-B3CF35884A67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상위 응답자 데이터 필터링  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1105FB-44D5-3181-55BB-198E86A8E99A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4F5835-9B47-6302-2985-9A6B498E96DD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선호 및 </a:t>
            </a:r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스타일 분류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4002F1F-99F4-692F-B0C3-E9F3EC4C7249}"/>
              </a:ext>
            </a:extLst>
          </p:cNvPr>
          <p:cNvSpPr/>
          <p:nvPr/>
        </p:nvSpPr>
        <p:spPr>
          <a:xfrm>
            <a:off x="1432214" y="3786023"/>
            <a:ext cx="1434553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E_id</a:t>
            </a:r>
            <a:r>
              <a:rPr kumimoji="1" lang="en-US" altLang="ko-KR" sz="1400" dirty="0">
                <a:solidFill>
                  <a:schemeClr val="tx1"/>
                </a:solidFill>
              </a:rPr>
              <a:t>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imgName</a:t>
            </a:r>
            <a:r>
              <a:rPr kumimoji="1" lang="en-US" altLang="ko-KR" sz="1400" dirty="0">
                <a:solidFill>
                  <a:schemeClr val="tx1"/>
                </a:solidFill>
              </a:rPr>
              <a:t>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“item”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“user”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9587FCAE-AC45-10D7-801B-53D30268D287}"/>
              </a:ext>
            </a:extLst>
          </p:cNvPr>
          <p:cNvSpPr/>
          <p:nvPr/>
        </p:nvSpPr>
        <p:spPr>
          <a:xfrm>
            <a:off x="3715902" y="3807354"/>
            <a:ext cx="1434553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</a:t>
            </a:r>
            <a:r>
              <a:rPr kumimoji="1" lang="en-US" altLang="ko-KR" sz="1400" dirty="0" err="1">
                <a:solidFill>
                  <a:schemeClr val="tx1"/>
                </a:solidFill>
              </a:rPr>
              <a:t>imgName</a:t>
            </a:r>
            <a:r>
              <a:rPr kumimoji="1" lang="en-US" altLang="ko-KR" sz="1400" dirty="0">
                <a:solidFill>
                  <a:schemeClr val="tx1"/>
                </a:solidFill>
              </a:rPr>
              <a:t>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“era”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“style”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“gender”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“survey”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54D93B7B-CD27-DE10-B311-22F2992744D6}"/>
              </a:ext>
            </a:extLst>
          </p:cNvPr>
          <p:cNvSpPr/>
          <p:nvPr/>
        </p:nvSpPr>
        <p:spPr>
          <a:xfrm>
            <a:off x="5999590" y="3807354"/>
            <a:ext cx="1434553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“Q5”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D680326-9E37-67CD-DF8D-CFE08CD5F55F}"/>
              </a:ext>
            </a:extLst>
          </p:cNvPr>
          <p:cNvCxnSpPr/>
          <p:nvPr/>
        </p:nvCxnSpPr>
        <p:spPr>
          <a:xfrm>
            <a:off x="2696705" y="4680488"/>
            <a:ext cx="1019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5C6259-88A6-8333-1E7B-259C20DE8ADD}"/>
              </a:ext>
            </a:extLst>
          </p:cNvPr>
          <p:cNvCxnSpPr/>
          <p:nvPr/>
        </p:nvCxnSpPr>
        <p:spPr>
          <a:xfrm>
            <a:off x="4980393" y="5778285"/>
            <a:ext cx="1019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D6DC0D7-A75F-EB77-1399-90A5D963252A}"/>
              </a:ext>
            </a:extLst>
          </p:cNvPr>
          <p:cNvSpPr txBox="1"/>
          <p:nvPr/>
        </p:nvSpPr>
        <p:spPr>
          <a:xfrm>
            <a:off x="833535" y="776873"/>
            <a:ext cx="69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97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8376C-C010-E676-C9CE-D0CED72DC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D26A2FC-F9E6-CD3F-EFA2-53498872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D9180D9-80FE-4BA5-8AE8-62BC553BCEA8}"/>
              </a:ext>
            </a:extLst>
          </p:cNvPr>
          <p:cNvSpPr/>
          <p:nvPr/>
        </p:nvSpPr>
        <p:spPr>
          <a:xfrm>
            <a:off x="516293" y="1320283"/>
            <a:ext cx="10963469" cy="510840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9C845552-4598-17DE-F8BD-8CFBD8CBB7A3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915D18-258F-4D60-AD13-333401C70CE5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28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53F4ACFD-373C-F2FF-F240-72A88D5E69E8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CBE59-C906-23C4-7799-9C505D00C6AF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D31C66-59B8-FEF4-4855-5761873E2F06}"/>
              </a:ext>
            </a:extLst>
          </p:cNvPr>
          <p:cNvSpPr txBox="1"/>
          <p:nvPr/>
        </p:nvSpPr>
        <p:spPr>
          <a:xfrm>
            <a:off x="833535" y="776873"/>
            <a:ext cx="69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2.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1" name="그림 10" descr="텍스트, 스크린샷, 폰트, 문서이(가) 표시된 사진&#10;&#10;자동 생성된 설명">
            <a:extLst>
              <a:ext uri="{FF2B5EF4-FFF2-40B4-BE49-F238E27FC236}">
                <a16:creationId xmlns:a16="http://schemas.microsoft.com/office/drawing/2014/main" id="{4AD94F9B-BACD-C53B-150B-F7D91F0DA2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965" y="1558029"/>
            <a:ext cx="7167744" cy="455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01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CA36A4-9687-0BA5-C60C-BE23DA863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96CF89-596F-0F10-37AB-DBD983A10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C5C2126-FF61-EA55-CF01-518FB7F17C83}"/>
              </a:ext>
            </a:extLst>
          </p:cNvPr>
          <p:cNvSpPr/>
          <p:nvPr/>
        </p:nvSpPr>
        <p:spPr>
          <a:xfrm>
            <a:off x="516294" y="1320282"/>
            <a:ext cx="11159412" cy="134574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D4D4E6A-C8F1-08D8-DE5F-24017498FEAF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788340-AB7A-7FF7-84C3-D205C2D8BA3C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(1-1)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E263C9-9672-85F5-F6D2-807079F4A2CB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5E60E-2356-A43B-5F1F-F87C6F0BCBE2}"/>
              </a:ext>
            </a:extLst>
          </p:cNvPr>
          <p:cNvSpPr txBox="1"/>
          <p:nvPr/>
        </p:nvSpPr>
        <p:spPr>
          <a:xfrm>
            <a:off x="1245555" y="1403635"/>
            <a:ext cx="97103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주어진 이미지 데이터의 파일 명은 아래와 같은 형식이다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.“{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W/T}_{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이미지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ID}_{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시대별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스타일별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}_{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성별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}.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jpg”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이에 기반하여 “이미지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ID”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수 기준으로 “성별 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&amp;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스타일” 통계치를 아래 표 형식으로 기입한다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.</a:t>
            </a:r>
          </a:p>
          <a:p>
            <a:endParaRPr kumimoji="1" lang="ko-KR" altLang="en-US" b="1" dirty="0"/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9909B78-FE92-C229-E5D3-C93038C8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986668"/>
            <a:ext cx="7467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7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D48689-161E-2CA9-59A5-1ACF06F05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29CDF5F-1EE9-03D8-4FDE-09F26B293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9083FB7-5FA4-B072-E6BE-7C05957C3C54}"/>
              </a:ext>
            </a:extLst>
          </p:cNvPr>
          <p:cNvSpPr/>
          <p:nvPr/>
        </p:nvSpPr>
        <p:spPr>
          <a:xfrm>
            <a:off x="516293" y="1320283"/>
            <a:ext cx="10963469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DDAF7E7-AF27-FD39-559E-554555D10574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1A80E4-2EC1-0173-90ED-901EB87F6F4C}"/>
              </a:ext>
            </a:extLst>
          </p:cNvPr>
          <p:cNvSpPr txBox="1"/>
          <p:nvPr/>
        </p:nvSpPr>
        <p:spPr>
          <a:xfrm>
            <a:off x="833534" y="776873"/>
            <a:ext cx="101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(3-1)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1993E0-A50F-8CC8-E020-A4FA39854444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29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5D3C1-A051-82A4-9A58-43E85D240737}"/>
              </a:ext>
            </a:extLst>
          </p:cNvPr>
          <p:cNvSpPr txBox="1"/>
          <p:nvPr/>
        </p:nvSpPr>
        <p:spPr>
          <a:xfrm>
            <a:off x="833535" y="1450825"/>
            <a:ext cx="1043672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추천 시스템의 기본인 협업 필터링 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(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Collaborative Filtering)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은 크게 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user-</a:t>
            </a:r>
            <a:r>
              <a:rPr lang="en" altLang="ko-KR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basedfiltering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, item-based filtering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방식으로 나뉘어져 있다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각각에 대해서 이해하고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,2-2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에서 구해 본 응답자의 “스타일 선호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정보표”를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 토대로 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Validation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데이터 내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응답자의“스타일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 선호 여부 예측” 문제를 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2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가지 기법으로 어떻게 적용해 볼 수 있고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서로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비교하여어떤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 장단점을 갖는지 설명한다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52129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32565-87F7-E57C-3DC1-075BF9CA4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EDF5DD-519E-D5E1-0E61-FEB6ED8D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757543C0-2ABB-05DC-6F61-053780382F52}"/>
              </a:ext>
            </a:extLst>
          </p:cNvPr>
          <p:cNvSpPr/>
          <p:nvPr/>
        </p:nvSpPr>
        <p:spPr>
          <a:xfrm>
            <a:off x="833534" y="1523722"/>
            <a:ext cx="10194349" cy="123610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910FF38-A83A-5661-FD7B-C9B0152EC7FC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268BB0-5296-355F-A277-CA863744A79D}"/>
              </a:ext>
            </a:extLst>
          </p:cNvPr>
          <p:cNvSpPr txBox="1"/>
          <p:nvPr/>
        </p:nvSpPr>
        <p:spPr>
          <a:xfrm>
            <a:off x="833534" y="776873"/>
            <a:ext cx="101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 </a:t>
            </a:r>
            <a:r>
              <a:rPr kumimoji="1" lang="en-US" altLang="ko-KR" sz="2400" b="1" dirty="0"/>
              <a:t>item-based filtering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14A0CC-78A0-262E-BB98-69C55B397636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30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C46B56-C5AC-2D4C-13BE-B74FE4DD56D6}"/>
              </a:ext>
            </a:extLst>
          </p:cNvPr>
          <p:cNvSpPr txBox="1"/>
          <p:nvPr/>
        </p:nvSpPr>
        <p:spPr>
          <a:xfrm>
            <a:off x="1113905" y="1679171"/>
            <a:ext cx="9659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아이템 기반 필터링 </a:t>
            </a:r>
            <a:r>
              <a:rPr kumimoji="1" lang="en-US" altLang="ko-KR" b="1" dirty="0"/>
              <a:t>(</a:t>
            </a:r>
            <a:r>
              <a:rPr kumimoji="1" lang="en" altLang="ko-KR" b="1" dirty="0"/>
              <a:t>Item-based Filtering): </a:t>
            </a:r>
            <a:r>
              <a:rPr kumimoji="1" lang="ko-KR" altLang="en-US" dirty="0"/>
              <a:t>사용자들이 선호하는 항목 간의 유사성을 분석하여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사용자가 좋아하는 항목과 유사한 다른 항목을 추천하는 방법이다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방식은 사용자들 간의 유사성보다는 아이템 간의 관계에 초점을 맞춘다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A35ACDD-617F-3FD6-A903-F4CCD2196F7F}"/>
              </a:ext>
            </a:extLst>
          </p:cNvPr>
          <p:cNvSpPr/>
          <p:nvPr/>
        </p:nvSpPr>
        <p:spPr>
          <a:xfrm>
            <a:off x="1275453" y="3107976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25299-953F-0566-8232-ABF53D643D91}"/>
              </a:ext>
            </a:extLst>
          </p:cNvPr>
          <p:cNvSpPr txBox="1"/>
          <p:nvPr/>
        </p:nvSpPr>
        <p:spPr>
          <a:xfrm>
            <a:off x="1564210" y="3059668"/>
            <a:ext cx="453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적용 방법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8005C8E-F684-D3CD-3311-72E2D1DD20AA}"/>
              </a:ext>
            </a:extLst>
          </p:cNvPr>
          <p:cNvSpPr/>
          <p:nvPr/>
        </p:nvSpPr>
        <p:spPr>
          <a:xfrm>
            <a:off x="1643708" y="3740713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9635F4-3116-8F9E-A27B-94D1DBB8ECA8}"/>
              </a:ext>
            </a:extLst>
          </p:cNvPr>
          <p:cNvSpPr txBox="1"/>
          <p:nvPr/>
        </p:nvSpPr>
        <p:spPr>
          <a:xfrm>
            <a:off x="1973114" y="3655362"/>
            <a:ext cx="85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유사성 측정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사용자가 선호한 스타일</a:t>
            </a:r>
            <a:r>
              <a:rPr kumimoji="1" lang="en-US" altLang="ko-KR" sz="1200" dirty="0"/>
              <a:t>(2)</a:t>
            </a:r>
            <a:r>
              <a:rPr kumimoji="1" lang="ko-KR" altLang="en-US" sz="1200" dirty="0"/>
              <a:t>을 바탕으로 스타일 간의 유사성을 계산한다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예를 들어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코사인 유사도</a:t>
            </a:r>
            <a:r>
              <a:rPr kumimoji="1" lang="en-US" altLang="ko-KR" sz="1200" dirty="0"/>
              <a:t>(</a:t>
            </a:r>
            <a:r>
              <a:rPr kumimoji="1" lang="en" altLang="ko-KR" sz="1200" dirty="0"/>
              <a:t>cosine similarity) </a:t>
            </a:r>
            <a:r>
              <a:rPr kumimoji="1" lang="ko-KR" altLang="en-US" sz="1200" dirty="0"/>
              <a:t>또는 </a:t>
            </a:r>
            <a:r>
              <a:rPr kumimoji="1" lang="ko-KR" altLang="en-US" sz="1200" dirty="0" err="1"/>
              <a:t>자카드</a:t>
            </a:r>
            <a:r>
              <a:rPr kumimoji="1" lang="ko-KR" altLang="en-US" sz="1200" dirty="0"/>
              <a:t> 유사도</a:t>
            </a:r>
            <a:r>
              <a:rPr kumimoji="1" lang="en-US" altLang="ko-KR" sz="1200" dirty="0"/>
              <a:t>(</a:t>
            </a:r>
            <a:r>
              <a:rPr kumimoji="1" lang="en" altLang="ko-KR" sz="1200" dirty="0" err="1"/>
              <a:t>Jaccardsimilarity</a:t>
            </a:r>
            <a:r>
              <a:rPr kumimoji="1" lang="en" altLang="ko-KR" sz="1200" dirty="0"/>
              <a:t>) </a:t>
            </a:r>
            <a:r>
              <a:rPr kumimoji="1" lang="ko-KR" altLang="en-US" sz="1200" dirty="0"/>
              <a:t>등을 사용하여 스타일 간의 관계를 분석한다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80820771-1A28-0F2E-46A6-1DE8FD075C71}"/>
              </a:ext>
            </a:extLst>
          </p:cNvPr>
          <p:cNvSpPr/>
          <p:nvPr/>
        </p:nvSpPr>
        <p:spPr>
          <a:xfrm>
            <a:off x="1643708" y="4282020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47A9B4-5D2C-FA16-D982-4B54F7C83AB3}"/>
              </a:ext>
            </a:extLst>
          </p:cNvPr>
          <p:cNvSpPr txBox="1"/>
          <p:nvPr/>
        </p:nvSpPr>
        <p:spPr>
          <a:xfrm>
            <a:off x="1973114" y="4196669"/>
            <a:ext cx="815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추천 생성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사용자가 선호하는 스타일과 유사한 다른 스타일을 추천한다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사용자가 </a:t>
            </a:r>
            <a:r>
              <a:rPr kumimoji="1" lang="en" altLang="ko-KR" sz="1200" dirty="0"/>
              <a:t>A </a:t>
            </a:r>
            <a:r>
              <a:rPr kumimoji="1" lang="ko-KR" altLang="en-US" sz="1200" dirty="0"/>
              <a:t>스타일을 선호한다면</a:t>
            </a:r>
            <a:r>
              <a:rPr kumimoji="1" lang="en-US" altLang="ko-KR" sz="1200" dirty="0"/>
              <a:t>, </a:t>
            </a:r>
            <a:r>
              <a:rPr kumimoji="1" lang="en" altLang="ko-KR" sz="1200" dirty="0"/>
              <a:t>A </a:t>
            </a:r>
            <a:r>
              <a:rPr kumimoji="1" lang="ko-KR" altLang="en-US" sz="1200" dirty="0"/>
              <a:t>스타일과 유사한 </a:t>
            </a:r>
            <a:r>
              <a:rPr kumimoji="1" lang="en" altLang="ko-KR" sz="1200" dirty="0"/>
              <a:t>B, C, D </a:t>
            </a:r>
            <a:r>
              <a:rPr kumimoji="1" lang="ko-KR" altLang="en-US" sz="1200" dirty="0"/>
              <a:t>스타일을 추천할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652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192A2-4A6F-AD6F-F5D8-8968D0DA4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305585-0435-5F80-AD9D-C4ACA61DC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0214091-24A9-D17C-7394-4419D1F2CC40}"/>
              </a:ext>
            </a:extLst>
          </p:cNvPr>
          <p:cNvSpPr/>
          <p:nvPr/>
        </p:nvSpPr>
        <p:spPr>
          <a:xfrm>
            <a:off x="516293" y="1579418"/>
            <a:ext cx="4354965" cy="43876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DC3A98E-5141-0FEA-2C35-B2C2CABD65BD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CF3A0A-70E3-247E-C779-B725A24F3C7D}"/>
              </a:ext>
            </a:extLst>
          </p:cNvPr>
          <p:cNvSpPr txBox="1"/>
          <p:nvPr/>
        </p:nvSpPr>
        <p:spPr>
          <a:xfrm>
            <a:off x="833534" y="776873"/>
            <a:ext cx="101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 </a:t>
            </a:r>
            <a:r>
              <a:rPr kumimoji="1" lang="en-US" altLang="ko-KR" sz="2400" b="1" dirty="0"/>
              <a:t>item-based filtering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A0601B-8D5C-CB7F-1764-363F7795F98A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31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3A03B-7F87-FC4E-1EB7-CEBC343C8BBE}"/>
              </a:ext>
            </a:extLst>
          </p:cNvPr>
          <p:cNvSpPr txBox="1"/>
          <p:nvPr/>
        </p:nvSpPr>
        <p:spPr>
          <a:xfrm>
            <a:off x="2360814" y="1699527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7238AA1-6A11-442A-C8E6-CAC0895EEB22}"/>
              </a:ext>
            </a:extLst>
          </p:cNvPr>
          <p:cNvSpPr/>
          <p:nvPr/>
        </p:nvSpPr>
        <p:spPr>
          <a:xfrm>
            <a:off x="897672" y="2495065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13C03B-477E-9119-4A4C-F6FCCF079DC7}"/>
              </a:ext>
            </a:extLst>
          </p:cNvPr>
          <p:cNvSpPr txBox="1"/>
          <p:nvPr/>
        </p:nvSpPr>
        <p:spPr>
          <a:xfrm>
            <a:off x="1004834" y="2390041"/>
            <a:ext cx="366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사용자의 자신의 평가 데이터를 활용하여 추천을 수행하기 때문에 더 관련성 높은 </a:t>
            </a:r>
            <a:r>
              <a:rPr kumimoji="1" lang="ko-KR" altLang="en-US" sz="1200" dirty="0" err="1"/>
              <a:t>추천제공한다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E17D16CC-6D54-2833-1AE5-16D33B86774A}"/>
              </a:ext>
            </a:extLst>
          </p:cNvPr>
          <p:cNvSpPr/>
          <p:nvPr/>
        </p:nvSpPr>
        <p:spPr>
          <a:xfrm>
            <a:off x="878252" y="320053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3F5D4F-D291-6B5B-17AE-4755C26CD519}"/>
              </a:ext>
            </a:extLst>
          </p:cNvPr>
          <p:cNvSpPr txBox="1"/>
          <p:nvPr/>
        </p:nvSpPr>
        <p:spPr>
          <a:xfrm>
            <a:off x="1100496" y="3115183"/>
            <a:ext cx="3567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다양한 항목을 추천할 가능성이 높아 추천 목록의 다양성 더 커진다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93F274EC-A548-3260-C6F6-85CE98894D15}"/>
              </a:ext>
            </a:extLst>
          </p:cNvPr>
          <p:cNvSpPr/>
          <p:nvPr/>
        </p:nvSpPr>
        <p:spPr>
          <a:xfrm>
            <a:off x="878252" y="3865725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3DFFC0-CF78-7FC3-C624-A1D69D10A3DF}"/>
              </a:ext>
            </a:extLst>
          </p:cNvPr>
          <p:cNvSpPr txBox="1"/>
          <p:nvPr/>
        </p:nvSpPr>
        <p:spPr>
          <a:xfrm>
            <a:off x="1100496" y="3780374"/>
            <a:ext cx="3567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정보에 덜 의존</a:t>
            </a:r>
            <a:r>
              <a:rPr kumimoji="1" lang="en-US" altLang="ko-KR" sz="1200" dirty="0"/>
              <a:t>: </a:t>
            </a:r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스타일에 대한정보가 부족하더라도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이미 선호한 스타일을 기반으로 추천이 이루어지므로 추천의 질이 비교적 안정적이다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156DD316-8A8E-E060-9424-6EDEF86FD0A3}"/>
              </a:ext>
            </a:extLst>
          </p:cNvPr>
          <p:cNvSpPr/>
          <p:nvPr/>
        </p:nvSpPr>
        <p:spPr>
          <a:xfrm>
            <a:off x="878252" y="4756700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7826CC-27DC-359E-CED7-430D75F68F2E}"/>
              </a:ext>
            </a:extLst>
          </p:cNvPr>
          <p:cNvSpPr txBox="1"/>
          <p:nvPr/>
        </p:nvSpPr>
        <p:spPr>
          <a:xfrm>
            <a:off x="1100496" y="4671349"/>
            <a:ext cx="356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스타일 간의 특성 활용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스타일의 특성을 분석하여 유사한 스타일을 추천함으로써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사용자의 취향을 잘 반영할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C85C6D46-BA61-7BAA-8C30-A8C17C89CED9}"/>
              </a:ext>
            </a:extLst>
          </p:cNvPr>
          <p:cNvSpPr/>
          <p:nvPr/>
        </p:nvSpPr>
        <p:spPr>
          <a:xfrm>
            <a:off x="6958783" y="1590569"/>
            <a:ext cx="4354965" cy="43876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516B7B-5143-27C7-EF6A-23FCE585E876}"/>
              </a:ext>
            </a:extLst>
          </p:cNvPr>
          <p:cNvSpPr txBox="1"/>
          <p:nvPr/>
        </p:nvSpPr>
        <p:spPr>
          <a:xfrm>
            <a:off x="8803304" y="1710678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단점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3335EE-300E-9383-14D2-170A61F62D26}"/>
              </a:ext>
            </a:extLst>
          </p:cNvPr>
          <p:cNvSpPr/>
          <p:nvPr/>
        </p:nvSpPr>
        <p:spPr>
          <a:xfrm>
            <a:off x="7340162" y="2506216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A8FEE6-68A8-0E78-7406-EC27B1810F26}"/>
              </a:ext>
            </a:extLst>
          </p:cNvPr>
          <p:cNvSpPr txBox="1"/>
          <p:nvPr/>
        </p:nvSpPr>
        <p:spPr>
          <a:xfrm>
            <a:off x="7447324" y="2401192"/>
            <a:ext cx="366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이웃 사용자의 정보가 익명으로 처리되기 때문에 설명하기 어렵다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93B353-EC81-3CAD-2004-8FC3E37C8AAC}"/>
              </a:ext>
            </a:extLst>
          </p:cNvPr>
          <p:cNvSpPr/>
          <p:nvPr/>
        </p:nvSpPr>
        <p:spPr>
          <a:xfrm>
            <a:off x="7320742" y="3211685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8AF8C4-E0E8-9D5E-96A4-5AEAEEC2A8BF}"/>
              </a:ext>
            </a:extLst>
          </p:cNvPr>
          <p:cNvSpPr txBox="1"/>
          <p:nvPr/>
        </p:nvSpPr>
        <p:spPr>
          <a:xfrm>
            <a:off x="7542986" y="3126334"/>
            <a:ext cx="356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스타일 간의 관계에 의존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스타일 간의 유사성을 제대로 분석하지 못하면 추천의 품질이 떨어질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325913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F2744B-69A2-FC05-54B0-1D5619F97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2D3DBE9-D381-B3A6-0189-E76EE7212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56F0C4A-D84B-70A6-9FDD-5257D6E0554B}"/>
              </a:ext>
            </a:extLst>
          </p:cNvPr>
          <p:cNvSpPr/>
          <p:nvPr/>
        </p:nvSpPr>
        <p:spPr>
          <a:xfrm>
            <a:off x="833534" y="1523722"/>
            <a:ext cx="10194349" cy="123610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CFB485B-8585-3EED-B2FF-58AE2ACD001B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B4CD64-A7C5-442A-578C-5A57BCD09EC7}"/>
              </a:ext>
            </a:extLst>
          </p:cNvPr>
          <p:cNvSpPr txBox="1"/>
          <p:nvPr/>
        </p:nvSpPr>
        <p:spPr>
          <a:xfrm>
            <a:off x="833534" y="776873"/>
            <a:ext cx="101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 </a:t>
            </a:r>
            <a:r>
              <a:rPr kumimoji="1" lang="en-US" altLang="ko-KR" sz="2400" b="1" dirty="0"/>
              <a:t>user-based filtering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112802-9AF6-9D0C-91EB-6AFC928508E1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32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B627B-F808-9A2C-4484-F431349B2193}"/>
              </a:ext>
            </a:extLst>
          </p:cNvPr>
          <p:cNvSpPr txBox="1"/>
          <p:nvPr/>
        </p:nvSpPr>
        <p:spPr>
          <a:xfrm>
            <a:off x="1113905" y="1679171"/>
            <a:ext cx="9659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사용자 기반 필터링 </a:t>
            </a:r>
            <a:r>
              <a:rPr kumimoji="1" lang="en-US" altLang="ko-KR" dirty="0"/>
              <a:t>(</a:t>
            </a:r>
            <a:r>
              <a:rPr kumimoji="1" lang="en" altLang="ko-KR" dirty="0"/>
              <a:t>User-based Filtering): </a:t>
            </a:r>
            <a:r>
              <a:rPr kumimoji="1" lang="ko-KR" altLang="en-US" dirty="0"/>
              <a:t>비슷한 취향을 가진 사용자들 간의 관계를 분석하여</a:t>
            </a:r>
            <a:r>
              <a:rPr kumimoji="1" lang="en-US" altLang="ko-KR" dirty="0"/>
              <a:t>, </a:t>
            </a:r>
            <a:r>
              <a:rPr kumimoji="1" lang="ko-KR" altLang="en-US" dirty="0"/>
              <a:t>유사한 사용자가 선호하는 항목을 추천하는 방법이다</a:t>
            </a:r>
            <a:r>
              <a:rPr kumimoji="1" lang="en-US" altLang="ko-KR" dirty="0"/>
              <a:t>. </a:t>
            </a:r>
            <a:r>
              <a:rPr kumimoji="1" lang="ko-KR" altLang="en-US" dirty="0"/>
              <a:t>이 방식은 사용자의</a:t>
            </a:r>
            <a:r>
              <a:rPr kumimoji="1" lang="en-US" altLang="ko-KR" dirty="0"/>
              <a:t> </a:t>
            </a:r>
            <a:r>
              <a:rPr kumimoji="1" lang="ko-KR" altLang="en-US" dirty="0"/>
              <a:t>과거 선호도와 다른 사용자의 행동을 기반으로 추천을 생성한다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1ABD56CD-BE45-0434-308D-B0461B049A51}"/>
              </a:ext>
            </a:extLst>
          </p:cNvPr>
          <p:cNvSpPr/>
          <p:nvPr/>
        </p:nvSpPr>
        <p:spPr>
          <a:xfrm>
            <a:off x="1275453" y="3107976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80E86F-54F0-2B9A-92AE-056FB0011AFF}"/>
              </a:ext>
            </a:extLst>
          </p:cNvPr>
          <p:cNvSpPr txBox="1"/>
          <p:nvPr/>
        </p:nvSpPr>
        <p:spPr>
          <a:xfrm>
            <a:off x="1564210" y="3059668"/>
            <a:ext cx="4531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적용 방법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DC88F55-6859-2382-B772-CE5D09E34704}"/>
              </a:ext>
            </a:extLst>
          </p:cNvPr>
          <p:cNvSpPr/>
          <p:nvPr/>
        </p:nvSpPr>
        <p:spPr>
          <a:xfrm>
            <a:off x="1643708" y="3740713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E91D25-891C-716C-5EB3-7CE146698735}"/>
              </a:ext>
            </a:extLst>
          </p:cNvPr>
          <p:cNvSpPr txBox="1"/>
          <p:nvPr/>
        </p:nvSpPr>
        <p:spPr>
          <a:xfrm>
            <a:off x="1973114" y="3655362"/>
            <a:ext cx="857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유사 사용자 측정</a:t>
            </a:r>
            <a:r>
              <a:rPr kumimoji="1" lang="en-US" altLang="ko-KR" sz="1200" b="1" dirty="0"/>
              <a:t>: </a:t>
            </a:r>
            <a:r>
              <a:rPr kumimoji="1" lang="ko-KR" altLang="en-US" sz="1200" dirty="0"/>
              <a:t>사용자의 선호</a:t>
            </a:r>
            <a:r>
              <a:rPr kumimoji="1" lang="en-US" altLang="ko-KR" sz="1200" dirty="0"/>
              <a:t>(2)</a:t>
            </a:r>
            <a:r>
              <a:rPr kumimoji="1" lang="ko-KR" altLang="en-US" sz="1200" dirty="0"/>
              <a:t>와 </a:t>
            </a:r>
            <a:r>
              <a:rPr kumimoji="1" lang="ko-KR" altLang="en-US" sz="1200" dirty="0" err="1"/>
              <a:t>비선호</a:t>
            </a:r>
            <a:r>
              <a:rPr kumimoji="1" lang="en-US" altLang="ko-KR" sz="1200" dirty="0"/>
              <a:t>(1) </a:t>
            </a:r>
            <a:r>
              <a:rPr kumimoji="1" lang="ko-KR" altLang="en-US" sz="1200" dirty="0"/>
              <a:t>데이터를 바탕으로 유사한 사용자를 찾는다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이때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사용자의 </a:t>
            </a:r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정보도 포함하여 유사성을 분석한다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ABCF889-BE2C-C150-406C-3434ABB2AFE5}"/>
              </a:ext>
            </a:extLst>
          </p:cNvPr>
          <p:cNvSpPr/>
          <p:nvPr/>
        </p:nvSpPr>
        <p:spPr>
          <a:xfrm>
            <a:off x="1643708" y="4282020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0683F5-DA90-99A2-0686-C4B9AD9E710F}"/>
              </a:ext>
            </a:extLst>
          </p:cNvPr>
          <p:cNvSpPr txBox="1"/>
          <p:nvPr/>
        </p:nvSpPr>
        <p:spPr>
          <a:xfrm>
            <a:off x="1973114" y="4196669"/>
            <a:ext cx="81517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추천 생성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유사한 사용자가 선호하는 스타일을 추천한다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예를 들어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사용자가 </a:t>
            </a:r>
            <a:r>
              <a:rPr kumimoji="1" lang="en" altLang="ko-KR" sz="1200" dirty="0"/>
              <a:t>B </a:t>
            </a:r>
            <a:r>
              <a:rPr kumimoji="1" lang="ko-KR" altLang="en-US" sz="1200" dirty="0"/>
              <a:t>스타일을 </a:t>
            </a:r>
            <a:r>
              <a:rPr kumimoji="1" lang="ko-KR" altLang="en-US" sz="1200" dirty="0" err="1"/>
              <a:t>비선호하는</a:t>
            </a:r>
            <a:r>
              <a:rPr kumimoji="1" lang="ko-KR" altLang="en-US" sz="1200" dirty="0"/>
              <a:t> 경우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그와 비슷한 사용자가 선호하는 다른 스타일을 추천할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55135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0E22-8E31-E837-855C-8B3B0C09C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F0E5C4-D781-205F-ED4B-5820090E7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27B248E-D8D8-04BB-36E6-63701FB5C519}"/>
              </a:ext>
            </a:extLst>
          </p:cNvPr>
          <p:cNvSpPr/>
          <p:nvPr/>
        </p:nvSpPr>
        <p:spPr>
          <a:xfrm>
            <a:off x="516293" y="1579418"/>
            <a:ext cx="4354965" cy="43876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D65002F-CDD1-05CF-24DC-EF4DF501CE97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6C02EC-F203-07E4-966C-9CDDDD0EA590}"/>
              </a:ext>
            </a:extLst>
          </p:cNvPr>
          <p:cNvSpPr txBox="1"/>
          <p:nvPr/>
        </p:nvSpPr>
        <p:spPr>
          <a:xfrm>
            <a:off x="833534" y="776873"/>
            <a:ext cx="101943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 </a:t>
            </a:r>
            <a:r>
              <a:rPr kumimoji="1" lang="en-US" altLang="ko-KR" sz="2400" b="1" dirty="0"/>
              <a:t>user-based filtering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AD93D-4A33-E67E-51CB-53E36EE4CA45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FC09F3-4ECD-68DF-1C4E-5C4A88BD718D}"/>
              </a:ext>
            </a:extLst>
          </p:cNvPr>
          <p:cNvSpPr txBox="1"/>
          <p:nvPr/>
        </p:nvSpPr>
        <p:spPr>
          <a:xfrm>
            <a:off x="2360814" y="1699527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장점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8A480CA-B6A6-E865-5E69-D561FAD3BFF8}"/>
              </a:ext>
            </a:extLst>
          </p:cNvPr>
          <p:cNvSpPr/>
          <p:nvPr/>
        </p:nvSpPr>
        <p:spPr>
          <a:xfrm>
            <a:off x="897672" y="2495065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932EB-29DF-111A-1375-16321E775905}"/>
              </a:ext>
            </a:extLst>
          </p:cNvPr>
          <p:cNvSpPr txBox="1"/>
          <p:nvPr/>
        </p:nvSpPr>
        <p:spPr>
          <a:xfrm>
            <a:off x="1004834" y="2390041"/>
            <a:ext cx="366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개인화된 추천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사용자의 취향을 반영한 추천이 가능하여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개인화된 경험을 제공할 수 있다</a:t>
            </a:r>
            <a:r>
              <a:rPr kumimoji="1" lang="en-US" altLang="ko-KR" sz="1200" dirty="0"/>
              <a:t>. → </a:t>
            </a:r>
            <a:r>
              <a:rPr kumimoji="1" lang="ko-KR" altLang="en-US" sz="1200" dirty="0"/>
              <a:t>추천의 이유를 명확하게 설명할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06D115F-B2EA-B14C-33DD-65F9F929B695}"/>
              </a:ext>
            </a:extLst>
          </p:cNvPr>
          <p:cNvSpPr/>
          <p:nvPr/>
        </p:nvSpPr>
        <p:spPr>
          <a:xfrm>
            <a:off x="878252" y="320053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643545-3CFE-772E-BACA-F757866F94C0}"/>
              </a:ext>
            </a:extLst>
          </p:cNvPr>
          <p:cNvSpPr txBox="1"/>
          <p:nvPr/>
        </p:nvSpPr>
        <p:spPr>
          <a:xfrm>
            <a:off x="1100496" y="3115183"/>
            <a:ext cx="3567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사용자 간의 관계 활용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비슷한 취향을 가진 사용자들 간의 추천을 통해 다양한 </a:t>
            </a:r>
            <a:r>
              <a:rPr kumimoji="1" lang="ko-KR" altLang="en-US" sz="1200" dirty="0" err="1"/>
              <a:t>스타일을추천할</a:t>
            </a:r>
            <a:r>
              <a:rPr kumimoji="1" lang="ko-KR" altLang="en-US" sz="1200" dirty="0"/>
              <a:t>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550EB992-D7EE-44EC-5E1D-FBC58B600826}"/>
              </a:ext>
            </a:extLst>
          </p:cNvPr>
          <p:cNvSpPr/>
          <p:nvPr/>
        </p:nvSpPr>
        <p:spPr>
          <a:xfrm>
            <a:off x="7320744" y="1564212"/>
            <a:ext cx="4354965" cy="4387607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B77E46-1311-ABA1-0E64-909DF5920930}"/>
              </a:ext>
            </a:extLst>
          </p:cNvPr>
          <p:cNvSpPr txBox="1"/>
          <p:nvPr/>
        </p:nvSpPr>
        <p:spPr>
          <a:xfrm>
            <a:off x="9165265" y="1684321"/>
            <a:ext cx="113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단점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E2288213-E9D2-0860-E937-4B1BB5EAA15A}"/>
              </a:ext>
            </a:extLst>
          </p:cNvPr>
          <p:cNvSpPr/>
          <p:nvPr/>
        </p:nvSpPr>
        <p:spPr>
          <a:xfrm>
            <a:off x="7702123" y="2479859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0F4305-8F7D-3DD9-3F2F-9B477A1F4B1F}"/>
              </a:ext>
            </a:extLst>
          </p:cNvPr>
          <p:cNvSpPr txBox="1"/>
          <p:nvPr/>
        </p:nvSpPr>
        <p:spPr>
          <a:xfrm>
            <a:off x="7809285" y="2374835"/>
            <a:ext cx="366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정보의 영향</a:t>
            </a:r>
            <a:r>
              <a:rPr kumimoji="1" lang="en-US" altLang="ko-KR" sz="1200" dirty="0"/>
              <a:t>: </a:t>
            </a:r>
            <a:r>
              <a:rPr kumimoji="1" lang="ko-KR" altLang="en-US" sz="1200" dirty="0" err="1"/>
              <a:t>비선호</a:t>
            </a:r>
            <a:r>
              <a:rPr kumimoji="1" lang="en-US" altLang="ko-KR" sz="1200" dirty="0"/>
              <a:t>(1) </a:t>
            </a:r>
            <a:r>
              <a:rPr kumimoji="1" lang="ko-KR" altLang="en-US" sz="1200" dirty="0"/>
              <a:t>스타일에 대한 정보가 많지 않으면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유사한 사용자를 찾기 어려워질 수 있으며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이는 추천의 질 저하로 이어질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1A577712-4483-3100-F17B-68502D1FD312}"/>
              </a:ext>
            </a:extLst>
          </p:cNvPr>
          <p:cNvSpPr/>
          <p:nvPr/>
        </p:nvSpPr>
        <p:spPr>
          <a:xfrm>
            <a:off x="7682703" y="3185328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C5A800-98D9-2ECD-DE95-FA276CADD3A3}"/>
              </a:ext>
            </a:extLst>
          </p:cNvPr>
          <p:cNvSpPr txBox="1"/>
          <p:nvPr/>
        </p:nvSpPr>
        <p:spPr>
          <a:xfrm>
            <a:off x="7904947" y="3099977"/>
            <a:ext cx="3567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b="1" dirty="0"/>
              <a:t>데이터 </a:t>
            </a:r>
            <a:r>
              <a:rPr kumimoji="1" lang="en" altLang="ko-KR" sz="1200" b="1" dirty="0"/>
              <a:t>sparsity </a:t>
            </a:r>
            <a:r>
              <a:rPr kumimoji="1" lang="ko-KR" altLang="en-US" sz="1200" b="1" dirty="0"/>
              <a:t>문제</a:t>
            </a:r>
            <a:r>
              <a:rPr kumimoji="1" lang="en-US" altLang="ko-KR" sz="1200" dirty="0"/>
              <a:t>: </a:t>
            </a:r>
            <a:r>
              <a:rPr kumimoji="1" lang="ko-KR" altLang="en-US" sz="1200" dirty="0"/>
              <a:t>사용자 수가 적거나 </a:t>
            </a:r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데이터가 부족할 경우</a:t>
            </a:r>
            <a:r>
              <a:rPr kumimoji="1" lang="en-US" altLang="ko-KR" sz="1200" dirty="0"/>
              <a:t>, </a:t>
            </a:r>
            <a:r>
              <a:rPr kumimoji="1" lang="ko-KR" altLang="en-US" sz="1200" dirty="0"/>
              <a:t>유사한 사용자를 찾기가 힘들어질 수 있다</a:t>
            </a:r>
            <a:r>
              <a:rPr kumimoji="1" lang="en-US" altLang="ko-KR" sz="1200" dirty="0"/>
              <a:t>. </a:t>
            </a:r>
            <a:r>
              <a:rPr kumimoji="1" lang="ko-KR" altLang="en-US" sz="1200" dirty="0"/>
              <a:t>이는 추천의 신뢰성을 떨어뜨릴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1D78333-3351-DF3D-5CE0-37EABE100ECD}"/>
              </a:ext>
            </a:extLst>
          </p:cNvPr>
          <p:cNvSpPr/>
          <p:nvPr/>
        </p:nvSpPr>
        <p:spPr>
          <a:xfrm>
            <a:off x="7702123" y="4031172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CD74C8-ED3E-8364-9881-9ED92F7E3252}"/>
              </a:ext>
            </a:extLst>
          </p:cNvPr>
          <p:cNvSpPr txBox="1"/>
          <p:nvPr/>
        </p:nvSpPr>
        <p:spPr>
          <a:xfrm>
            <a:off x="7924367" y="3945821"/>
            <a:ext cx="3567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다른 사용자의 평가를 바탕으로 추천이 이루어지므로 정확도가 떨어질 수 있다</a:t>
            </a:r>
            <a:r>
              <a:rPr kumimoji="1" lang="en-US" altLang="ko-KR" sz="1200" dirty="0"/>
              <a:t>.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483364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A8BBF-585A-82AB-B1DF-8FC014F99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E8EE088-FA23-C27E-924F-8F7DB7CF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23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8C8CF3D-73B1-2383-C280-174103E09D12}"/>
              </a:ext>
            </a:extLst>
          </p:cNvPr>
          <p:cNvSpPr/>
          <p:nvPr/>
        </p:nvSpPr>
        <p:spPr>
          <a:xfrm>
            <a:off x="516294" y="1320282"/>
            <a:ext cx="11159412" cy="134574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B4ECD916-5D8E-475A-17E7-E0DEC9B0A181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E39200-FB78-F5DC-CA00-7B1F18142831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(3-2)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CDAB3E-3AD4-5CAA-9282-B1DD9F417F40}"/>
              </a:ext>
            </a:extLst>
          </p:cNvPr>
          <p:cNvSpPr txBox="1"/>
          <p:nvPr/>
        </p:nvSpPr>
        <p:spPr>
          <a:xfrm>
            <a:off x="11479763" y="5967026"/>
            <a:ext cx="585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34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C42AED-69C4-BB11-2BEA-E7E71AAAE757}"/>
              </a:ext>
            </a:extLst>
          </p:cNvPr>
          <p:cNvSpPr txBox="1"/>
          <p:nvPr/>
        </p:nvSpPr>
        <p:spPr>
          <a:xfrm>
            <a:off x="833536" y="1411710"/>
            <a:ext cx="10505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3-1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에서 살펴 본 기법 중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, 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item-based filtering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을 직접 구현해본다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 “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이미지 간 유사도”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(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image2image)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만을 활용하여 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Validation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데이터 내 응답자의 “스타일 선호 여부 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Helvetica" pitchFamily="2" charset="0"/>
              </a:rPr>
              <a:t>예측”문제를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Helvetica" pitchFamily="2" charset="0"/>
              </a:rPr>
              <a:t> 수행하고 성능을 측정한다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EBD7817-1A17-7AD8-33F5-123623EF13FA}"/>
              </a:ext>
            </a:extLst>
          </p:cNvPr>
          <p:cNvSpPr txBox="1"/>
          <p:nvPr/>
        </p:nvSpPr>
        <p:spPr>
          <a:xfrm>
            <a:off x="1231392" y="3002823"/>
            <a:ext cx="972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1-2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에서 학습한 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ResNet-18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의 중간 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layer 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값을 활용하여 각 이미지의 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feature vector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를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 구하고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, 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벡터 연산을</a:t>
            </a:r>
          </a:p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통해 이미지 간 유사도를 구해볼 수 있다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5AC2DC9-7332-C4AA-B6CD-355DDAA5BC07}"/>
              </a:ext>
            </a:extLst>
          </p:cNvPr>
          <p:cNvSpPr/>
          <p:nvPr/>
        </p:nvSpPr>
        <p:spPr>
          <a:xfrm>
            <a:off x="1078992" y="30959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0A8062-E28C-6EA0-C11F-90B81E5C4802}"/>
              </a:ext>
            </a:extLst>
          </p:cNvPr>
          <p:cNvSpPr txBox="1"/>
          <p:nvPr/>
        </p:nvSpPr>
        <p:spPr>
          <a:xfrm>
            <a:off x="1231392" y="3652922"/>
            <a:ext cx="972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예측 문제에서 활용한 파라미터 및 임계 값 등의 수치를 정확하게 제시한다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  <a:p>
            <a:endParaRPr lang="en-US" altLang="ko-KR" sz="1600" dirty="0">
              <a:solidFill>
                <a:srgbClr val="141413"/>
              </a:solidFill>
              <a:effectLst/>
              <a:latin typeface="Helvetica" pitchFamily="2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E7A71C4-73BA-9841-24D0-01F995BF8C84}"/>
              </a:ext>
            </a:extLst>
          </p:cNvPr>
          <p:cNvSpPr/>
          <p:nvPr/>
        </p:nvSpPr>
        <p:spPr>
          <a:xfrm>
            <a:off x="1078992" y="3745999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8002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11654-6A16-640B-9E83-66DE45120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DEE459F-4B5F-F623-147A-83D441E7BD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17043CEB-30EF-DFF3-4707-720325EB3242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086BD1-0CF0-8D07-C66D-5A47CA1C19F6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005E14-E3B1-B234-E028-4B5E3DF22EA5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35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B9AAB5E-4C6B-5B30-C4E9-0FAEBD3D1914}"/>
              </a:ext>
            </a:extLst>
          </p:cNvPr>
          <p:cNvSpPr/>
          <p:nvPr/>
        </p:nvSpPr>
        <p:spPr>
          <a:xfrm>
            <a:off x="516294" y="1320282"/>
            <a:ext cx="11159412" cy="14229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436BD4F-0A3E-47AD-1CA8-4CE35CD63F73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1FF545-E0DF-8B12-17F8-52EBB19D1777}"/>
              </a:ext>
            </a:extLst>
          </p:cNvPr>
          <p:cNvSpPr txBox="1"/>
          <p:nvPr/>
        </p:nvSpPr>
        <p:spPr>
          <a:xfrm>
            <a:off x="1245555" y="1558029"/>
            <a:ext cx="9989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Item base filtering </a:t>
            </a:r>
            <a:r>
              <a:rPr kumimoji="1" lang="ko-KR" altLang="en-US" dirty="0"/>
              <a:t>을 하기 위해서는 </a:t>
            </a:r>
            <a:r>
              <a:rPr kumimoji="1" lang="en-US" altLang="ko-KR" dirty="0"/>
              <a:t>2-2</a:t>
            </a:r>
            <a:r>
              <a:rPr kumimoji="1" lang="ko-KR" altLang="en-US" dirty="0"/>
              <a:t>에서 유효한 데이터 셋을 뽑아내야 하지만 학습을 시킬 라벨 데이터셋이 이미지 데이터 셋보다 압도적으로 많으므로 이미지 데이터셋을  강제로 늘려서 접근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D4B9EDE-6480-C81C-8DC9-54975613B2AE}"/>
              </a:ext>
            </a:extLst>
          </p:cNvPr>
          <p:cNvSpPr/>
          <p:nvPr/>
        </p:nvSpPr>
        <p:spPr>
          <a:xfrm>
            <a:off x="609317" y="3429000"/>
            <a:ext cx="11159412" cy="14229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1E723D9A-9D01-99B7-5B80-C8D135B1EFDB}"/>
              </a:ext>
            </a:extLst>
          </p:cNvPr>
          <p:cNvSpPr/>
          <p:nvPr/>
        </p:nvSpPr>
        <p:spPr>
          <a:xfrm>
            <a:off x="1049821" y="3715055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FD28CE-E157-5B66-33E4-EA8F1D7786CA}"/>
              </a:ext>
            </a:extLst>
          </p:cNvPr>
          <p:cNvSpPr txBox="1"/>
          <p:nvPr/>
        </p:nvSpPr>
        <p:spPr>
          <a:xfrm>
            <a:off x="1338579" y="3636775"/>
            <a:ext cx="9989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첫번째 시도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정확도 </a:t>
            </a:r>
            <a:r>
              <a:rPr kumimoji="1" lang="en-US" altLang="ko-KR" b="1" dirty="0"/>
              <a:t>100%</a:t>
            </a:r>
            <a:r>
              <a:rPr kumimoji="1" lang="ko-KR" altLang="en-US" b="1" dirty="0"/>
              <a:t>  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레이블을 확인해봤더니 모두 실제 선호도와 예측 선호도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0(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비선호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)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으로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찍혀 있었다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이래서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0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이랑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0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만 비교하니까 다 똑같아서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100%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가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나온것이다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이는 엑셀 파일을 제대로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못읽고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있다는것</a:t>
            </a:r>
            <a:r>
              <a:rPr lang="ko-KR" altLang="en-US" dirty="0" err="1">
                <a:solidFill>
                  <a:srgbClr val="1F1F1F"/>
                </a:solidFill>
                <a:latin typeface="Roboto" panose="02000000000000000000" pitchFamily="2" charset="0"/>
              </a:rPr>
              <a:t>이다</a:t>
            </a:r>
            <a:r>
              <a:rPr lang="en-US" altLang="ko-KR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686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1F98F-EE3C-373D-77A8-14B29C4E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9B08D07-F7B1-7133-4E53-90DB73A2E4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F09DB961-3493-F3AF-971E-28E1A2FD6B54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204957-3A20-7817-2BF0-ADA152BAE863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D615B-4694-4355-E20B-8E0192EEFA5C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36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758857A-BFDC-850F-A658-22566F5C725A}"/>
              </a:ext>
            </a:extLst>
          </p:cNvPr>
          <p:cNvSpPr/>
          <p:nvPr/>
        </p:nvSpPr>
        <p:spPr>
          <a:xfrm>
            <a:off x="516294" y="1320282"/>
            <a:ext cx="11159412" cy="14229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1693A0C-1B28-0F86-6595-98FB834677EF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D2AA3A-41F9-3E88-F977-0E8439346363}"/>
              </a:ext>
            </a:extLst>
          </p:cNvPr>
          <p:cNvSpPr txBox="1"/>
          <p:nvPr/>
        </p:nvSpPr>
        <p:spPr>
          <a:xfrm>
            <a:off x="1245555" y="1558029"/>
            <a:ext cx="998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기존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csv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파일을 읽는 버전에서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xlsx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읽는 버전으로 바꿈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csv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에서 구조적인 오류가 있다고 판단 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=&gt; 2-2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를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xlsx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기반으로 결과물을 만들게 수정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xlsx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파일속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칼럼을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row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함수로 추출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리스트로 변환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ED9A408-04E9-E40D-9FF2-C7D310861168}"/>
              </a:ext>
            </a:extLst>
          </p:cNvPr>
          <p:cNvSpPr/>
          <p:nvPr/>
        </p:nvSpPr>
        <p:spPr>
          <a:xfrm>
            <a:off x="609317" y="3429000"/>
            <a:ext cx="11159412" cy="23067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C0D881E5-B80D-99C3-F9A4-BE8CDD3599AF}"/>
              </a:ext>
            </a:extLst>
          </p:cNvPr>
          <p:cNvSpPr/>
          <p:nvPr/>
        </p:nvSpPr>
        <p:spPr>
          <a:xfrm>
            <a:off x="1049821" y="3715055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8996C5-BACC-FF19-DFE4-A44BF1FA4BA7}"/>
              </a:ext>
            </a:extLst>
          </p:cNvPr>
          <p:cNvSpPr txBox="1"/>
          <p:nvPr/>
        </p:nvSpPr>
        <p:spPr>
          <a:xfrm>
            <a:off x="1338578" y="3666747"/>
            <a:ext cx="998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두번째 시도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정확도 </a:t>
            </a:r>
            <a:r>
              <a:rPr kumimoji="1" lang="en-US" altLang="ko-KR" b="1" dirty="0"/>
              <a:t>40%</a:t>
            </a:r>
            <a:r>
              <a:rPr kumimoji="1" lang="ko-KR" altLang="en-US" b="1" dirty="0"/>
              <a:t>  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kumimoji="1" lang="ko-KR" altLang="en-US" dirty="0"/>
          </a:p>
        </p:txBody>
      </p:sp>
      <p:pic>
        <p:nvPicPr>
          <p:cNvPr id="13" name="그림 12" descr="텍스트, 스크린샷, 폰트, 화이트이(가) 표시된 사진&#10;&#10;자동 생성된 설명">
            <a:extLst>
              <a:ext uri="{FF2B5EF4-FFF2-40B4-BE49-F238E27FC236}">
                <a16:creationId xmlns:a16="http://schemas.microsoft.com/office/drawing/2014/main" id="{F897DFC1-E3E2-1B0F-DAF8-FD93C7655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998" y="3851413"/>
            <a:ext cx="5578186" cy="16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581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1C04E-D449-4410-27EA-B1C54DC1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5346FC7-4230-0F29-EF3B-FC9C77C25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7BF60E1-3122-C403-E729-3DB88FE21D44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900EE1-1AD7-C142-71DA-C917434504A3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D15107-7DE7-2A65-FF62-A593C70589C0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37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614FA1F-C914-7C93-C632-BB101279A9D7}"/>
              </a:ext>
            </a:extLst>
          </p:cNvPr>
          <p:cNvSpPr/>
          <p:nvPr/>
        </p:nvSpPr>
        <p:spPr>
          <a:xfrm>
            <a:off x="516294" y="1320282"/>
            <a:ext cx="11159412" cy="14229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EF76CBF-DA23-D951-67C8-1752A0673F2C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0460FF-8776-CAB7-1312-359DA5F061F5}"/>
              </a:ext>
            </a:extLst>
          </p:cNvPr>
          <p:cNvSpPr txBox="1"/>
          <p:nvPr/>
        </p:nvSpPr>
        <p:spPr>
          <a:xfrm>
            <a:off x="1245555" y="1558029"/>
            <a:ext cx="9989647" cy="1264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Aft>
                <a:spcPts val="450"/>
              </a:spcAft>
            </a:pP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일단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아웃오브메모리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방지해서 배치 나눠서 돌림</a:t>
            </a:r>
            <a:r>
              <a:rPr lang="en-US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기존의 코사인 유사도에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유클리디안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거리를 추가해 유사도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계산최적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alpha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값과 </a:t>
            </a:r>
            <a:r>
              <a:rPr lang="en" altLang="ko-KR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threshold </a:t>
            </a:r>
            <a:r>
              <a:rPr lang="ko-KR" altLang="en-US" b="0" i="0" dirty="0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값을 찾고 이를 기반으로 </a:t>
            </a:r>
            <a:r>
              <a:rPr lang="ko-KR" altLang="en-US" b="0" i="0" dirty="0" err="1">
                <a:solidFill>
                  <a:srgbClr val="1F1F1F"/>
                </a:solidFill>
                <a:effectLst/>
                <a:latin typeface="Roboto" panose="02000000000000000000" pitchFamily="2" charset="0"/>
              </a:rPr>
              <a:t>돌아감</a:t>
            </a:r>
            <a:r>
              <a:rPr lang="en-US" altLang="ko-KR" dirty="0">
                <a:solidFill>
                  <a:srgbClr val="1F1F1F"/>
                </a:solidFill>
                <a:latin typeface="Roboto" panose="02000000000000000000" pitchFamily="2" charset="0"/>
              </a:rPr>
              <a:t>.</a:t>
            </a: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kumimoji="1" lang="ko-KR" altLang="en-US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E6E2AE6-51EB-E35F-0898-82A7385B5DEC}"/>
              </a:ext>
            </a:extLst>
          </p:cNvPr>
          <p:cNvSpPr/>
          <p:nvPr/>
        </p:nvSpPr>
        <p:spPr>
          <a:xfrm>
            <a:off x="609317" y="3429000"/>
            <a:ext cx="11159412" cy="23067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9D4029C8-D95C-E5F0-68BA-4742D37B8973}"/>
              </a:ext>
            </a:extLst>
          </p:cNvPr>
          <p:cNvSpPr/>
          <p:nvPr/>
        </p:nvSpPr>
        <p:spPr>
          <a:xfrm>
            <a:off x="1049821" y="3715055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FBA31B-2033-8BB9-A35D-C9B5FB67933F}"/>
              </a:ext>
            </a:extLst>
          </p:cNvPr>
          <p:cNvSpPr txBox="1"/>
          <p:nvPr/>
        </p:nvSpPr>
        <p:spPr>
          <a:xfrm>
            <a:off x="1338578" y="3666747"/>
            <a:ext cx="99896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두번째 시도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정확도 </a:t>
            </a:r>
            <a:r>
              <a:rPr kumimoji="1" lang="en-US" altLang="ko-KR" b="1" dirty="0"/>
              <a:t>67.88%</a:t>
            </a:r>
            <a:r>
              <a:rPr kumimoji="1" lang="ko-KR" altLang="en-US" b="1" dirty="0"/>
              <a:t>  </a:t>
            </a:r>
            <a:br>
              <a:rPr kumimoji="1" lang="en-US" altLang="ko-KR" b="1" dirty="0"/>
            </a:br>
            <a:br>
              <a:rPr kumimoji="1" lang="en-US" altLang="ko-KR" b="1" dirty="0"/>
            </a:br>
            <a:endParaRPr lang="en-US" altLang="ko-KR" b="0" i="0" dirty="0">
              <a:solidFill>
                <a:srgbClr val="1F1F1F"/>
              </a:solidFill>
              <a:effectLst/>
              <a:latin typeface="Roboto" panose="02000000000000000000" pitchFamily="2" charset="0"/>
            </a:endParaRPr>
          </a:p>
          <a:p>
            <a:endParaRPr kumimoji="1" lang="ko-KR" altLang="en-US" dirty="0"/>
          </a:p>
        </p:txBody>
      </p:sp>
      <p:pic>
        <p:nvPicPr>
          <p:cNvPr id="14" name="그림 13" descr="텍스트, 폰트, 영수증, 화이트이(가) 표시된 사진&#10;&#10;자동 생성된 설명">
            <a:extLst>
              <a:ext uri="{FF2B5EF4-FFF2-40B4-BE49-F238E27FC236}">
                <a16:creationId xmlns:a16="http://schemas.microsoft.com/office/drawing/2014/main" id="{EB7F2650-3EC1-A9F8-09EC-488BD8816E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952" y="4137998"/>
            <a:ext cx="5756897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76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894E8-A393-61FA-6E60-1E5DB02ED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0FB3A4C7-C8E1-7810-5565-AED42E935B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23ED1CD5-9093-4EBF-B5E0-606A010748A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1F185A-2CD7-0B09-330E-8B4F92806982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35C213-998F-D897-199F-56A6610D2F29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38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B372A4B3-3418-0B27-090A-0B83C06AF989}"/>
              </a:ext>
            </a:extLst>
          </p:cNvPr>
          <p:cNvSpPr/>
          <p:nvPr/>
        </p:nvSpPr>
        <p:spPr>
          <a:xfrm>
            <a:off x="516294" y="1320282"/>
            <a:ext cx="11159412" cy="3118714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49F178B4-6679-7F8A-009D-DC98BAF6549B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7F5000-2A41-E121-D795-8B325F31F4DA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Key point</a:t>
            </a:r>
            <a:endParaRPr kumimoji="1" lang="ko-KR" altLang="en-US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9320FFE8-A7D4-DC00-B7C9-764778A011B5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C97ABA-41D5-2E82-DB27-FEEDF43F6813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초기 설정 및 </a:t>
            </a:r>
            <a:r>
              <a:rPr kumimoji="1" lang="en-US" altLang="ko-KR" sz="1200" dirty="0" err="1"/>
              <a:t>ResNet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특징 </a:t>
            </a:r>
            <a:r>
              <a:rPr kumimoji="1" lang="ko-KR" altLang="en-US" sz="1200" dirty="0" err="1"/>
              <a:t>추출기</a:t>
            </a:r>
            <a:r>
              <a:rPr kumimoji="1" lang="ko-KR" altLang="en-US" sz="1200" dirty="0"/>
              <a:t> 클래스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187F1FB-AF34-DCD8-5B14-241082FBB5D3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B68ABB7-9EE1-88FF-40FD-3E87F36CCFFD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이미지 </a:t>
            </a:r>
            <a:r>
              <a:rPr kumimoji="1" lang="ko-KR" altLang="en-US" sz="1200" dirty="0" err="1"/>
              <a:t>전처리</a:t>
            </a:r>
            <a:r>
              <a:rPr kumimoji="1" lang="ko-KR" altLang="en-US" sz="1200" dirty="0"/>
              <a:t> 파이프라인 정의 및 </a:t>
            </a:r>
            <a:r>
              <a:rPr kumimoji="1" lang="ko-KR" altLang="en-US" sz="1200" dirty="0" err="1"/>
              <a:t>전처리</a:t>
            </a:r>
            <a:r>
              <a:rPr kumimoji="1" lang="ko-KR" altLang="en-US" sz="1200" dirty="0"/>
              <a:t> 함수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110F8A2-13D3-AAA5-5E08-D7C3BB424244}"/>
              </a:ext>
            </a:extLst>
          </p:cNvPr>
          <p:cNvSpPr/>
          <p:nvPr/>
        </p:nvSpPr>
        <p:spPr>
          <a:xfrm>
            <a:off x="1325053" y="3315442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BDB03D-4E59-A191-0F75-88A77DAA5403}"/>
              </a:ext>
            </a:extLst>
          </p:cNvPr>
          <p:cNvSpPr txBox="1"/>
          <p:nvPr/>
        </p:nvSpPr>
        <p:spPr>
          <a:xfrm>
            <a:off x="1654459" y="3230091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엑셀 파일로부터 선호 데이터 추출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F93BA01-055C-2490-BC94-1787437C747C}"/>
              </a:ext>
            </a:extLst>
          </p:cNvPr>
          <p:cNvSpPr/>
          <p:nvPr/>
        </p:nvSpPr>
        <p:spPr>
          <a:xfrm>
            <a:off x="1325053" y="3894045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B4B5C-CCC6-F6E2-E3A7-DE5E27586876}"/>
              </a:ext>
            </a:extLst>
          </p:cNvPr>
          <p:cNvSpPr txBox="1"/>
          <p:nvPr/>
        </p:nvSpPr>
        <p:spPr>
          <a:xfrm>
            <a:off x="1654459" y="3808694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특징 벡터 추출 및 유사도 계산</a:t>
            </a:r>
          </a:p>
        </p:txBody>
      </p:sp>
    </p:spTree>
    <p:extLst>
      <p:ext uri="{BB962C8B-B14F-4D97-AF65-F5344CB8AC3E}">
        <p14:creationId xmlns:p14="http://schemas.microsoft.com/office/powerpoint/2010/main" val="4241241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B6C59-5498-3BE3-BCC4-A8E7D9D6E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534C13-5D3D-B581-7D7F-3834A7A45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216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159B993-26F4-E571-BF1D-EECDF3AC43E2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4258EEFB-5134-AB59-6B1A-35A127D7FDD3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883A1B-F198-956F-F1BA-7FE266804E2F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057225-FC35-9CF5-5F47-30F66AEAF79A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다이아몬드 7">
            <a:extLst>
              <a:ext uri="{FF2B5EF4-FFF2-40B4-BE49-F238E27FC236}">
                <a16:creationId xmlns:a16="http://schemas.microsoft.com/office/drawing/2014/main" id="{4E7ABFEE-C1CC-EE6B-54C5-69C0D6474C77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68F67D-85F6-F96D-8008-077879076261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/>
              <a:t>Key Point</a:t>
            </a:r>
            <a:endParaRPr kumimoji="1"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7DF7E-2ADE-9897-A066-E44995C79247}"/>
              </a:ext>
            </a:extLst>
          </p:cNvPr>
          <p:cNvSpPr txBox="1"/>
          <p:nvPr/>
        </p:nvSpPr>
        <p:spPr>
          <a:xfrm>
            <a:off x="1397955" y="2068240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파일명에서 정보 추출</a:t>
            </a:r>
            <a:endParaRPr kumimoji="1" lang="ko-KR" altLang="en-US" sz="16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27F82D4B-6433-939F-9E10-339E1C9C36DA}"/>
              </a:ext>
            </a:extLst>
          </p:cNvPr>
          <p:cNvSpPr/>
          <p:nvPr/>
        </p:nvSpPr>
        <p:spPr>
          <a:xfrm>
            <a:off x="1245555" y="2161317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9427205-C28B-9A4A-E7E4-EACD493B31B5}"/>
              </a:ext>
            </a:extLst>
          </p:cNvPr>
          <p:cNvSpPr txBox="1"/>
          <p:nvPr/>
        </p:nvSpPr>
        <p:spPr>
          <a:xfrm>
            <a:off x="1397955" y="2637578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/>
              <a:t>데이터 집계</a:t>
            </a:r>
            <a:endParaRPr kumimoji="1" lang="ko-KR" altLang="en-US" sz="16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72FAC63-4706-EAD7-7793-2EEBB3FE5A88}"/>
              </a:ext>
            </a:extLst>
          </p:cNvPr>
          <p:cNvSpPr/>
          <p:nvPr/>
        </p:nvSpPr>
        <p:spPr>
          <a:xfrm>
            <a:off x="1245555" y="2730655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00492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8804-89C3-CBA2-F425-6DB6EEB90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F26B6D0-CB31-CCB9-5DC3-72A5EAC6A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C57098C0-CAED-8083-D6E7-43781A704471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13A6E-5763-D678-CE04-E1DC785FFE27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F96D4F-8528-6887-4EE1-44BFD2531D23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39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F7AF6C6-65B8-3A5E-18E6-3229A59B9E08}"/>
              </a:ext>
            </a:extLst>
          </p:cNvPr>
          <p:cNvSpPr/>
          <p:nvPr/>
        </p:nvSpPr>
        <p:spPr>
          <a:xfrm>
            <a:off x="516294" y="1320282"/>
            <a:ext cx="11159412" cy="1672300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61972463-4FF2-12B1-C2F4-D751B3AEDE37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06CBAF-E4BB-F765-A626-5A052C21B0E7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초기 설정 및 </a:t>
            </a:r>
            <a:r>
              <a:rPr kumimoji="1" lang="en-US" altLang="ko-KR" b="1" dirty="0" err="1"/>
              <a:t>ResNet</a:t>
            </a:r>
            <a:r>
              <a:rPr kumimoji="1" lang="en-US" altLang="ko-KR" b="1" dirty="0"/>
              <a:t> </a:t>
            </a:r>
            <a:r>
              <a:rPr kumimoji="1" lang="ko-KR" altLang="en-US" b="1" dirty="0"/>
              <a:t>특징 </a:t>
            </a:r>
            <a:r>
              <a:rPr kumimoji="1" lang="ko-KR" altLang="en-US" b="1" dirty="0" err="1"/>
              <a:t>추출기</a:t>
            </a:r>
            <a:r>
              <a:rPr kumimoji="1" lang="ko-KR" altLang="en-US" b="1" dirty="0"/>
              <a:t> 클래스 정의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E0AD4CBC-0267-932C-C965-0DA00409DEB0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35A56-B9A1-487E-A8FB-8AB98B2D1A55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초기 설정 및 </a:t>
            </a:r>
            <a:r>
              <a:rPr kumimoji="1" lang="en-US" altLang="ko-KR" sz="1200" dirty="0" err="1"/>
              <a:t>ResNet</a:t>
            </a:r>
            <a:r>
              <a:rPr kumimoji="1" lang="en-US" altLang="ko-KR" sz="1200" dirty="0"/>
              <a:t> </a:t>
            </a:r>
            <a:r>
              <a:rPr kumimoji="1" lang="ko-KR" altLang="en-US" sz="1200" dirty="0"/>
              <a:t>특징 </a:t>
            </a:r>
            <a:r>
              <a:rPr kumimoji="1" lang="ko-KR" altLang="en-US" sz="1200" dirty="0" err="1"/>
              <a:t>추출기</a:t>
            </a:r>
            <a:r>
              <a:rPr kumimoji="1" lang="ko-KR" altLang="en-US" sz="1200" dirty="0"/>
              <a:t> 클래스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39CDEC2-DD41-28D8-823B-2F836B9D2B9D}"/>
              </a:ext>
            </a:extLst>
          </p:cNvPr>
          <p:cNvSpPr/>
          <p:nvPr/>
        </p:nvSpPr>
        <p:spPr>
          <a:xfrm>
            <a:off x="849636" y="3831082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Input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(224x224)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74F315CA-EA22-202F-1303-E0BAB1C0C706}"/>
              </a:ext>
            </a:extLst>
          </p:cNvPr>
          <p:cNvSpPr/>
          <p:nvPr/>
        </p:nvSpPr>
        <p:spPr>
          <a:xfrm>
            <a:off x="2370311" y="3841278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Conv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ko-KR" sz="1400" dirty="0" err="1">
                <a:solidFill>
                  <a:schemeClr val="tx1"/>
                </a:solidFill>
              </a:rPr>
              <a:t>BatchNorm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ko-KR" sz="1400" dirty="0" err="1">
                <a:solidFill>
                  <a:schemeClr val="tx1"/>
                </a:solidFill>
              </a:rPr>
              <a:t>ReLU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9431F3DC-B2F4-F024-54E2-6F63191700DB}"/>
              </a:ext>
            </a:extLst>
          </p:cNvPr>
          <p:cNvSpPr/>
          <p:nvPr/>
        </p:nvSpPr>
        <p:spPr>
          <a:xfrm>
            <a:off x="3890986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1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CE32608F-81E6-1544-8109-25018AB3CA5B}"/>
              </a:ext>
            </a:extLst>
          </p:cNvPr>
          <p:cNvSpPr/>
          <p:nvPr/>
        </p:nvSpPr>
        <p:spPr>
          <a:xfrm>
            <a:off x="5305388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2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77C41E45-9736-134D-A20F-2E165FEF22F6}"/>
              </a:ext>
            </a:extLst>
          </p:cNvPr>
          <p:cNvSpPr/>
          <p:nvPr/>
        </p:nvSpPr>
        <p:spPr>
          <a:xfrm>
            <a:off x="6844292" y="386780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3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D537C41D-5628-0E28-00FF-2242B1B9B715}"/>
              </a:ext>
            </a:extLst>
          </p:cNvPr>
          <p:cNvSpPr/>
          <p:nvPr/>
        </p:nvSpPr>
        <p:spPr>
          <a:xfrm>
            <a:off x="8383196" y="3841278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Residual 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Block 4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(x2conv)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D9E611DA-24A0-AE5D-A5C4-47E4AF3BD296}"/>
              </a:ext>
            </a:extLst>
          </p:cNvPr>
          <p:cNvSpPr/>
          <p:nvPr/>
        </p:nvSpPr>
        <p:spPr>
          <a:xfrm>
            <a:off x="9903871" y="3831082"/>
            <a:ext cx="1395500" cy="2423058"/>
          </a:xfrm>
          <a:prstGeom prst="roundRect">
            <a:avLst/>
          </a:prstGeom>
          <a:solidFill>
            <a:schemeClr val="bg1"/>
          </a:solidFill>
          <a:ln w="63500">
            <a:solidFill>
              <a:srgbClr val="FF0000">
                <a:alpha val="4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512D-Output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AA93BB0-8EF4-1EAB-A74D-6E210E4B0FFA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116102" y="5042611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B43C66C-52C3-24C8-31CB-341A51113EA6}"/>
              </a:ext>
            </a:extLst>
          </p:cNvPr>
          <p:cNvCxnSpPr/>
          <p:nvPr/>
        </p:nvCxnSpPr>
        <p:spPr>
          <a:xfrm>
            <a:off x="3524419" y="5052807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750F1D8A-E919-E725-456A-0982123F9155}"/>
              </a:ext>
            </a:extLst>
          </p:cNvPr>
          <p:cNvCxnSpPr/>
          <p:nvPr/>
        </p:nvCxnSpPr>
        <p:spPr>
          <a:xfrm>
            <a:off x="5044915" y="5052807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A45B75-741F-7DBB-CACD-EC9E965D3AC6}"/>
              </a:ext>
            </a:extLst>
          </p:cNvPr>
          <p:cNvCxnSpPr/>
          <p:nvPr/>
        </p:nvCxnSpPr>
        <p:spPr>
          <a:xfrm>
            <a:off x="6602313" y="5043984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D4D8094D-6CB3-FC06-A6E6-4F222DFFE1B2}"/>
              </a:ext>
            </a:extLst>
          </p:cNvPr>
          <p:cNvCxnSpPr/>
          <p:nvPr/>
        </p:nvCxnSpPr>
        <p:spPr>
          <a:xfrm>
            <a:off x="8128987" y="5024480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8107EDB-441C-C66C-D34C-8AD2EEB51E13}"/>
              </a:ext>
            </a:extLst>
          </p:cNvPr>
          <p:cNvCxnSpPr/>
          <p:nvPr/>
        </p:nvCxnSpPr>
        <p:spPr>
          <a:xfrm>
            <a:off x="9665568" y="5029578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DF2F32A-FC3A-A97B-AA37-DC97E99C0BF2}"/>
              </a:ext>
            </a:extLst>
          </p:cNvPr>
          <p:cNvSpPr txBox="1"/>
          <p:nvPr/>
        </p:nvSpPr>
        <p:spPr>
          <a:xfrm>
            <a:off x="8060148" y="3383370"/>
            <a:ext cx="34196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FC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레이어 제거 후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512</a:t>
            </a:r>
            <a:r>
              <a:rPr lang="en" altLang="ko-KR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특징 벡터가 출력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20289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59D30D-CD4D-CCB0-0692-5CF99BCA3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C01AF4-C8FC-6F46-DCD6-CC716B209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3C642F0-9FD5-EA88-DBCC-8CB7301A4EB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270A52-C3E1-C5C9-ED8B-BEEAD1AA48FE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A8483-1C91-9C0E-20AB-444C91BB4CB3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40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38DADFBB-075E-8FCC-442C-FF84BC32E89B}"/>
              </a:ext>
            </a:extLst>
          </p:cNvPr>
          <p:cNvSpPr/>
          <p:nvPr/>
        </p:nvSpPr>
        <p:spPr>
          <a:xfrm>
            <a:off x="516294" y="1320282"/>
            <a:ext cx="11159412" cy="1886056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076E453A-7011-49FF-0008-AD5A460EBDAA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C9F800-C0C5-3DC0-D7D9-F9E2D47EA512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이미지 </a:t>
            </a:r>
            <a:r>
              <a:rPr kumimoji="1" lang="ko-KR" altLang="en-US" b="1" dirty="0" err="1"/>
              <a:t>전처리</a:t>
            </a:r>
            <a:r>
              <a:rPr kumimoji="1" lang="ko-KR" altLang="en-US" b="1" dirty="0"/>
              <a:t> 파이프라인 정의 및 </a:t>
            </a:r>
            <a:r>
              <a:rPr kumimoji="1" lang="ko-KR" altLang="en-US" b="1" dirty="0" err="1"/>
              <a:t>전처리</a:t>
            </a:r>
            <a:r>
              <a:rPr kumimoji="1" lang="ko-KR" altLang="en-US" b="1" dirty="0"/>
              <a:t> 함수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41CA5D5-98AB-ECC1-B235-D568515EB942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C0D730-DC08-389D-95BF-0F66FF50F6DC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224x224</a:t>
            </a:r>
            <a:r>
              <a:rPr kumimoji="1" lang="ko-KR" altLang="en-US" sz="1200" dirty="0"/>
              <a:t> 리사이즈 및 정규화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076157D1-7063-FF7C-D32A-739AA8E47170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25DEBF-9F47-911A-5F37-96E535BEAD17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파이프 라인을 통한 </a:t>
            </a:r>
            <a:r>
              <a:rPr kumimoji="1" lang="ko-KR" altLang="en-US" sz="1200" dirty="0" err="1"/>
              <a:t>전처리</a:t>
            </a:r>
            <a:endParaRPr kumimoji="1" lang="ko-KR" altLang="en-US" sz="1200" dirty="0"/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5D0B3F7-DBB4-3FCE-A503-7E1FE744469A}"/>
              </a:ext>
            </a:extLst>
          </p:cNvPr>
          <p:cNvSpPr/>
          <p:nvPr/>
        </p:nvSpPr>
        <p:spPr>
          <a:xfrm>
            <a:off x="3728761" y="3651663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Input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65D2AA0-39AA-3F03-5471-1094344C6047}"/>
              </a:ext>
            </a:extLst>
          </p:cNvPr>
          <p:cNvSpPr/>
          <p:nvPr/>
        </p:nvSpPr>
        <p:spPr>
          <a:xfrm>
            <a:off x="5249436" y="3661859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Resize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(224x224)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7612B6A6-BEEB-F1D3-DFD4-C743D2AB5D17}"/>
              </a:ext>
            </a:extLst>
          </p:cNvPr>
          <p:cNvSpPr/>
          <p:nvPr/>
        </p:nvSpPr>
        <p:spPr>
          <a:xfrm>
            <a:off x="6770111" y="3688384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Tensor</a:t>
            </a: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변환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13F57A84-95A0-987F-22F6-DF665F7BE9FA}"/>
              </a:ext>
            </a:extLst>
          </p:cNvPr>
          <p:cNvSpPr/>
          <p:nvPr/>
        </p:nvSpPr>
        <p:spPr>
          <a:xfrm>
            <a:off x="8184513" y="3688384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ko-KR" altLang="en-US" sz="1400" dirty="0">
                <a:solidFill>
                  <a:schemeClr val="tx1"/>
                </a:solidFill>
              </a:rPr>
              <a:t>정규화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3FD7E23-47B6-BBA3-EEA8-20D864D7CC30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4995227" y="4863192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D0FE7ED-4402-8642-66FE-A26B719F1DA0}"/>
              </a:ext>
            </a:extLst>
          </p:cNvPr>
          <p:cNvCxnSpPr/>
          <p:nvPr/>
        </p:nvCxnSpPr>
        <p:spPr>
          <a:xfrm>
            <a:off x="6403544" y="4873388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8336BD9-6D26-AA51-0571-86D27C355967}"/>
              </a:ext>
            </a:extLst>
          </p:cNvPr>
          <p:cNvCxnSpPr/>
          <p:nvPr/>
        </p:nvCxnSpPr>
        <p:spPr>
          <a:xfrm>
            <a:off x="7924040" y="4873388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02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9098-B971-A285-EC7B-7A5659BF9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24BF9A-C809-6A47-D994-5AF8DA26F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740D0CD0-C54F-3527-46DD-1BCA3C88AA2D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CB05BC-7BB4-7073-35E7-E204961E0DF8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E72143-2D35-418A-D2DA-9F9A967F5699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42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10B67FF0-00A6-DADE-760C-0345D000A498}"/>
              </a:ext>
            </a:extLst>
          </p:cNvPr>
          <p:cNvSpPr/>
          <p:nvPr/>
        </p:nvSpPr>
        <p:spPr>
          <a:xfrm>
            <a:off x="516294" y="1320282"/>
            <a:ext cx="11159412" cy="2004809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9562B175-9F92-2DC3-121C-73F398AF9D71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A9731A-8859-B465-7ED1-48D128CF1553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엑셀 파일로부터 선호 데이터 추출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1D18EF3D-8042-3486-9266-23E24732183E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07524-17B2-D6A4-92F5-C85D908A6C69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응답자의 선호</a:t>
            </a:r>
            <a:r>
              <a:rPr kumimoji="1" lang="en-US" altLang="ko-KR" sz="1200" dirty="0"/>
              <a:t>/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비선호</a:t>
            </a:r>
            <a:r>
              <a:rPr kumimoji="1" lang="ko-KR" altLang="en-US" sz="1200" dirty="0"/>
              <a:t> 스타일 추출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74C593CA-6004-25CF-86C3-115F0FB75D5C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E4B60E-3904-D29C-D66C-952BE4382753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응답자 </a:t>
            </a:r>
            <a:r>
              <a:rPr kumimoji="1" lang="en-US" altLang="ko-KR" sz="1200" dirty="0"/>
              <a:t>Id</a:t>
            </a:r>
            <a:r>
              <a:rPr kumimoji="1" lang="ko-KR" altLang="en-US" sz="1200" dirty="0" err="1"/>
              <a:t>를</a:t>
            </a:r>
            <a:r>
              <a:rPr kumimoji="1" lang="ko-KR" altLang="en-US" sz="1200" dirty="0"/>
              <a:t> 키로 하여 리스트 형태로 저장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431CB8-CD87-5765-E1F9-A99089AAA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920" y="3692348"/>
            <a:ext cx="10385183" cy="143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02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4DF18-B6CB-62F7-57F3-BDBD59DB3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DCB629D-0497-0157-D8A5-2FEF936C5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04" y="-4384"/>
            <a:ext cx="12192000" cy="6858000"/>
          </a:xfrm>
          <a:prstGeom prst="rect">
            <a:avLst/>
          </a:prstGeom>
        </p:spPr>
      </p:pic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C1A20EC-DF0E-B737-37EB-F1BD4E3C3391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8D7C62-3F36-0A54-DDDD-0C36F598FBA7}"/>
              </a:ext>
            </a:extLst>
          </p:cNvPr>
          <p:cNvSpPr txBox="1"/>
          <p:nvPr/>
        </p:nvSpPr>
        <p:spPr>
          <a:xfrm>
            <a:off x="833535" y="776873"/>
            <a:ext cx="70635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5531DA-F145-DD53-968C-FB675DD37FAF}"/>
              </a:ext>
            </a:extLst>
          </p:cNvPr>
          <p:cNvSpPr txBox="1"/>
          <p:nvPr/>
        </p:nvSpPr>
        <p:spPr>
          <a:xfrm>
            <a:off x="11479763" y="5967026"/>
            <a:ext cx="579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43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C27BD87E-B3CB-93C3-A2A8-826D7EE923AB}"/>
              </a:ext>
            </a:extLst>
          </p:cNvPr>
          <p:cNvSpPr/>
          <p:nvPr/>
        </p:nvSpPr>
        <p:spPr>
          <a:xfrm>
            <a:off x="516294" y="1320282"/>
            <a:ext cx="11159412" cy="1007282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24877401-BB6E-3861-6CD2-66C22DA28EC0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26E3A-DA85-8090-AB65-76580BB678F0}"/>
              </a:ext>
            </a:extLst>
          </p:cNvPr>
          <p:cNvSpPr txBox="1"/>
          <p:nvPr/>
        </p:nvSpPr>
        <p:spPr>
          <a:xfrm>
            <a:off x="1245555" y="1558029"/>
            <a:ext cx="5234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특징  벡터 추출 및 유사도 계산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134ACE1-C00A-3FD3-6380-BED1BC2E10B6}"/>
              </a:ext>
            </a:extLst>
          </p:cNvPr>
          <p:cNvSpPr/>
          <p:nvPr/>
        </p:nvSpPr>
        <p:spPr>
          <a:xfrm>
            <a:off x="1133197" y="2755801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Training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Set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86C1E12D-EFE5-4E4F-C2CB-E3D86CC4F580}"/>
              </a:ext>
            </a:extLst>
          </p:cNvPr>
          <p:cNvSpPr/>
          <p:nvPr/>
        </p:nvSpPr>
        <p:spPr>
          <a:xfrm>
            <a:off x="2653872" y="2765997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ResNet-18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E1B37366-BAD6-FA86-24E4-F048C4A25BBA}"/>
              </a:ext>
            </a:extLst>
          </p:cNvPr>
          <p:cNvSpPr/>
          <p:nvPr/>
        </p:nvSpPr>
        <p:spPr>
          <a:xfrm>
            <a:off x="4174547" y="2792522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512D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Feature</a:t>
            </a:r>
            <a:br>
              <a:rPr kumimoji="1" lang="en-US" altLang="ko-KR" sz="1400" dirty="0">
                <a:solidFill>
                  <a:schemeClr val="tx1"/>
                </a:solidFill>
              </a:rPr>
            </a:br>
            <a:r>
              <a:rPr kumimoji="1" lang="en-US" altLang="ko-KR" sz="1400" dirty="0">
                <a:solidFill>
                  <a:schemeClr val="tx1"/>
                </a:solidFill>
              </a:rPr>
              <a:t>Vector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E4334BB0-DF03-B8FA-1395-8929FB459FB0}"/>
              </a:ext>
            </a:extLst>
          </p:cNvPr>
          <p:cNvCxnSpPr>
            <a:stCxn id="2" idx="3"/>
            <a:endCxn id="7" idx="1"/>
          </p:cNvCxnSpPr>
          <p:nvPr/>
        </p:nvCxnSpPr>
        <p:spPr>
          <a:xfrm>
            <a:off x="2399663" y="3507445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0D8C1992-2C6E-9A77-C7DF-9ADB9E62F8A8}"/>
              </a:ext>
            </a:extLst>
          </p:cNvPr>
          <p:cNvCxnSpPr>
            <a:cxnSpLocks/>
          </p:cNvCxnSpPr>
          <p:nvPr/>
        </p:nvCxnSpPr>
        <p:spPr>
          <a:xfrm flipV="1">
            <a:off x="3864159" y="3544166"/>
            <a:ext cx="254209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B5A0A70C-B57B-B6E6-8910-9D9082FF9E9B}"/>
              </a:ext>
            </a:extLst>
          </p:cNvPr>
          <p:cNvSpPr/>
          <p:nvPr/>
        </p:nvSpPr>
        <p:spPr>
          <a:xfrm>
            <a:off x="6260786" y="3224160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Cosine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Similarity</a:t>
            </a:r>
            <a:br>
              <a:rPr kumimoji="1" lang="en-US" altLang="ko-KR" sz="1400" dirty="0">
                <a:solidFill>
                  <a:schemeClr val="tx1"/>
                </a:solidFill>
              </a:rPr>
            </a:br>
            <a:r>
              <a:rPr kumimoji="1" lang="en-US" altLang="ko-KR" sz="1400" dirty="0">
                <a:solidFill>
                  <a:schemeClr val="tx1"/>
                </a:solidFill>
              </a:rPr>
              <a:t>Calculation</a:t>
            </a:r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B2E06AF6-8B06-42E2-6B2A-6CBCADB6B679}"/>
              </a:ext>
            </a:extLst>
          </p:cNvPr>
          <p:cNvSpPr/>
          <p:nvPr/>
        </p:nvSpPr>
        <p:spPr>
          <a:xfrm>
            <a:off x="8271662" y="3224160"/>
            <a:ext cx="1266466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Similarity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Scores</a:t>
            </a:r>
            <a:br>
              <a:rPr kumimoji="1" lang="en-US" altLang="ko-KR" sz="1400" dirty="0">
                <a:solidFill>
                  <a:schemeClr val="tx1"/>
                </a:solidFill>
              </a:rPr>
            </a:br>
            <a:r>
              <a:rPr kumimoji="1" lang="en-US" altLang="ko-KR" sz="1400" dirty="0">
                <a:solidFill>
                  <a:schemeClr val="tx1"/>
                </a:solidFill>
              </a:rPr>
              <a:t>Matrix</a:t>
            </a:r>
          </a:p>
        </p:txBody>
      </p: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D300EAA-EA5A-5604-DF37-6966B7A4E946}"/>
              </a:ext>
            </a:extLst>
          </p:cNvPr>
          <p:cNvSpPr/>
          <p:nvPr/>
        </p:nvSpPr>
        <p:spPr>
          <a:xfrm>
            <a:off x="1133197" y="4611000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Validation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Set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A95AF1C8-2C69-9659-6C00-E2F23C0B5FFE}"/>
              </a:ext>
            </a:extLst>
          </p:cNvPr>
          <p:cNvSpPr/>
          <p:nvPr/>
        </p:nvSpPr>
        <p:spPr>
          <a:xfrm>
            <a:off x="2653872" y="4621196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dirty="0">
                <a:solidFill>
                  <a:schemeClr val="tx1"/>
                </a:solidFill>
              </a:rPr>
              <a:t>ResNet-18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모서리가 둥근 직사각형 37">
            <a:extLst>
              <a:ext uri="{FF2B5EF4-FFF2-40B4-BE49-F238E27FC236}">
                <a16:creationId xmlns:a16="http://schemas.microsoft.com/office/drawing/2014/main" id="{4369EAE0-BCD0-3937-4DC4-D71953339B84}"/>
              </a:ext>
            </a:extLst>
          </p:cNvPr>
          <p:cNvSpPr/>
          <p:nvPr/>
        </p:nvSpPr>
        <p:spPr>
          <a:xfrm>
            <a:off x="4174547" y="4647721"/>
            <a:ext cx="1266466" cy="150328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512D</a:t>
            </a: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Feature</a:t>
            </a:r>
            <a:br>
              <a:rPr kumimoji="1" lang="en-US" altLang="ko-KR" sz="1400" dirty="0">
                <a:solidFill>
                  <a:schemeClr val="tx1"/>
                </a:solidFill>
              </a:rPr>
            </a:br>
            <a:r>
              <a:rPr kumimoji="1" lang="en-US" altLang="ko-KR" sz="1400" dirty="0">
                <a:solidFill>
                  <a:schemeClr val="tx1"/>
                </a:solidFill>
              </a:rPr>
              <a:t>Vector</a:t>
            </a: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80DC8247-24D2-BACC-F64B-18300F3733A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2399663" y="5362644"/>
            <a:ext cx="254209" cy="101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8BC0D5D-54E3-EFB3-42E8-D757B11A70CE}"/>
              </a:ext>
            </a:extLst>
          </p:cNvPr>
          <p:cNvCxnSpPr>
            <a:cxnSpLocks/>
          </p:cNvCxnSpPr>
          <p:nvPr/>
        </p:nvCxnSpPr>
        <p:spPr>
          <a:xfrm flipV="1">
            <a:off x="3864159" y="5399365"/>
            <a:ext cx="254209" cy="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50E7839B-2D7B-05D3-AD3C-7C8BE1CA75C2}"/>
              </a:ext>
            </a:extLst>
          </p:cNvPr>
          <p:cNvCxnSpPr/>
          <p:nvPr/>
        </p:nvCxnSpPr>
        <p:spPr>
          <a:xfrm>
            <a:off x="5497192" y="3424616"/>
            <a:ext cx="725780" cy="55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D690ACB0-B37F-191A-C1CF-C3A9763B39A6}"/>
              </a:ext>
            </a:extLst>
          </p:cNvPr>
          <p:cNvCxnSpPr/>
          <p:nvPr/>
        </p:nvCxnSpPr>
        <p:spPr>
          <a:xfrm flipV="1">
            <a:off x="5525691" y="4530437"/>
            <a:ext cx="703313" cy="84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E68AED4-0816-14C8-797B-1604CDA2CCA5}"/>
              </a:ext>
            </a:extLst>
          </p:cNvPr>
          <p:cNvCxnSpPr/>
          <p:nvPr/>
        </p:nvCxnSpPr>
        <p:spPr>
          <a:xfrm>
            <a:off x="7565066" y="4295810"/>
            <a:ext cx="706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7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B30B8-6127-9652-F015-71C2D2BC5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1B308ED-2781-E3C3-7727-B939B9FE8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31ACA1B-6B26-C019-4A1C-711FB6129AF7}"/>
              </a:ext>
            </a:extLst>
          </p:cNvPr>
          <p:cNvSpPr/>
          <p:nvPr/>
        </p:nvSpPr>
        <p:spPr>
          <a:xfrm>
            <a:off x="516293" y="1320283"/>
            <a:ext cx="10963469" cy="510840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83678455-D9FA-51C0-F84D-2C6D6197C7F1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9C5CC9-FFB6-D26E-9631-9A8E43C8C815}"/>
              </a:ext>
            </a:extLst>
          </p:cNvPr>
          <p:cNvSpPr txBox="1"/>
          <p:nvPr/>
        </p:nvSpPr>
        <p:spPr>
          <a:xfrm>
            <a:off x="11479763" y="5967026"/>
            <a:ext cx="60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43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A7200630-29EF-2910-8BB5-4EF05CA7BAA9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88A0F8-CEBF-5A92-B7C6-9CF23581C42E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97870-E15E-65E7-CCDA-4E9B6C703C99}"/>
              </a:ext>
            </a:extLst>
          </p:cNvPr>
          <p:cNvSpPr txBox="1"/>
          <p:nvPr/>
        </p:nvSpPr>
        <p:spPr>
          <a:xfrm>
            <a:off x="833535" y="776873"/>
            <a:ext cx="6963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3.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선호 여부 예측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768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2E16B8E-4896-2D77-F3BA-FA138F2C8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448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6E4A77-65BB-D5E9-263A-CFA82634A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40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AE76C-4F6A-5A6E-4BAF-2F5349333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FE1A28E-67B1-81B0-E504-E76CA9D17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28499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3041283-EEF0-3036-1422-E70ECDB0A50D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5CF57D29-66CD-C3D5-B6B8-4EC7474728F9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CE2BF-C5C8-2E9D-F446-7BC5273B8C89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F6214CB4-0A37-1E5E-C999-436DA025C553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CE8BF-703F-C9AB-5059-468AF6BA6A51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파일명에서 정보 추출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7562EB4-A2B0-7BA2-AB5B-AFB0DB48372C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726D4-015C-1374-1360-4DB03151888A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파일명 분할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E1A1E14-6F89-CA87-433F-4665D3EBC031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357260-479D-E4BC-F9CA-DAE98DEB8753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성별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스타일 정보 추출</a:t>
            </a: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C6C19F8C-8329-1CF4-7373-4BE563D5D0DD}"/>
              </a:ext>
            </a:extLst>
          </p:cNvPr>
          <p:cNvSpPr/>
          <p:nvPr/>
        </p:nvSpPr>
        <p:spPr>
          <a:xfrm>
            <a:off x="2450300" y="3736844"/>
            <a:ext cx="3862452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1200" dirty="0">
                <a:solidFill>
                  <a:schemeClr val="tx1"/>
                </a:solidFill>
              </a:rPr>
              <a:t>“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{W/T}_{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이미지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ID}_{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시대별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스타일별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}_{</a:t>
            </a:r>
            <a:r>
              <a:rPr lang="ko-KR" altLang="en-US" sz="1200" dirty="0">
                <a:solidFill>
                  <a:srgbClr val="141413"/>
                </a:solidFill>
                <a:effectLst/>
                <a:latin typeface="Helvetica" pitchFamily="2" charset="0"/>
              </a:rPr>
              <a:t>성별</a:t>
            </a:r>
            <a:r>
              <a:rPr lang="en-US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}.</a:t>
            </a:r>
            <a:r>
              <a:rPr lang="en" altLang="ko-KR" sz="1200" dirty="0">
                <a:solidFill>
                  <a:srgbClr val="141413"/>
                </a:solidFill>
                <a:effectLst/>
                <a:latin typeface="Helvetica" pitchFamily="2" charset="0"/>
              </a:rPr>
              <a:t>jpg</a:t>
            </a:r>
            <a:r>
              <a:rPr kumimoji="1" lang="en-US" altLang="ko-KR" sz="1200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D9632E8F-062D-CC6F-A702-AFFFD252921E}"/>
              </a:ext>
            </a:extLst>
          </p:cNvPr>
          <p:cNvSpPr/>
          <p:nvPr/>
        </p:nvSpPr>
        <p:spPr>
          <a:xfrm>
            <a:off x="7707192" y="3736844"/>
            <a:ext cx="1798168" cy="242305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ko-KR" sz="1400" dirty="0">
                <a:solidFill>
                  <a:schemeClr val="tx1"/>
                </a:solidFill>
              </a:rPr>
              <a:t>{gender}</a:t>
            </a: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kumimoji="1" lang="en" altLang="ko-KR" sz="1400" dirty="0">
                <a:solidFill>
                  <a:srgbClr val="000000"/>
                </a:solidFill>
                <a:latin typeface="-webkit-standard"/>
              </a:rPr>
              <a:t>{style}</a:t>
            </a:r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en-US" altLang="ko-KR" sz="1400" dirty="0">
              <a:solidFill>
                <a:schemeClr val="tx1"/>
              </a:solidFill>
            </a:endParaRPr>
          </a:p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AFB2AE1-48DC-EF96-2F59-7F50F1A674EB}"/>
              </a:ext>
            </a:extLst>
          </p:cNvPr>
          <p:cNvCxnSpPr>
            <a:cxnSpLocks/>
          </p:cNvCxnSpPr>
          <p:nvPr/>
        </p:nvCxnSpPr>
        <p:spPr>
          <a:xfrm flipV="1">
            <a:off x="6312752" y="4457326"/>
            <a:ext cx="1890793" cy="17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8FBE494-35F0-C641-6992-728D1C474933}"/>
              </a:ext>
            </a:extLst>
          </p:cNvPr>
          <p:cNvCxnSpPr>
            <a:cxnSpLocks/>
          </p:cNvCxnSpPr>
          <p:nvPr/>
        </p:nvCxnSpPr>
        <p:spPr>
          <a:xfrm flipV="1">
            <a:off x="6312752" y="5370512"/>
            <a:ext cx="1890793" cy="31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9C1A05-53B0-AB45-CC21-53484F7B7510}"/>
              </a:ext>
            </a:extLst>
          </p:cNvPr>
          <p:cNvSpPr txBox="1"/>
          <p:nvPr/>
        </p:nvSpPr>
        <p:spPr>
          <a:xfrm>
            <a:off x="6415517" y="3582955"/>
            <a:ext cx="1239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&lt;‘_’</a:t>
            </a:r>
            <a:r>
              <a:rPr kumimoji="1" lang="ko-KR" altLang="en-US" sz="1400" dirty="0"/>
              <a:t>로 분할</a:t>
            </a:r>
            <a:r>
              <a:rPr kumimoji="1" lang="en-US" altLang="ko-KR" sz="1400" dirty="0"/>
              <a:t>&gt;</a:t>
            </a:r>
            <a:endParaRPr kumimoji="1"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7637F5-FEE3-E1F0-70F6-8EC012A48A77}"/>
              </a:ext>
            </a:extLst>
          </p:cNvPr>
          <p:cNvSpPr txBox="1"/>
          <p:nvPr/>
        </p:nvSpPr>
        <p:spPr>
          <a:xfrm>
            <a:off x="6338229" y="4180327"/>
            <a:ext cx="1394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gender = parts[-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1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kumimoji="1"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F8B48D-73B6-1DFF-1733-4CBA44A5FACB}"/>
              </a:ext>
            </a:extLst>
          </p:cNvPr>
          <p:cNvSpPr txBox="1"/>
          <p:nvPr/>
        </p:nvSpPr>
        <p:spPr>
          <a:xfrm>
            <a:off x="6414843" y="5093513"/>
            <a:ext cx="1239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style = parts[-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</a:rPr>
              <a:t>2</a:t>
            </a:r>
            <a:r>
              <a:rPr lang="en" altLang="ko-KR" sz="12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]</a:t>
            </a:r>
            <a:endParaRPr kumimoji="1"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DB8683-C98C-4A6B-AEC7-C6435D75DCD2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98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C55DD-A03C-5440-8B53-A7995EC7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43F618F-FA6A-F688-408D-42B4ABAFE4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0D47C609-08F5-524E-337C-85637845088A}"/>
              </a:ext>
            </a:extLst>
          </p:cNvPr>
          <p:cNvSpPr/>
          <p:nvPr/>
        </p:nvSpPr>
        <p:spPr>
          <a:xfrm>
            <a:off x="516294" y="1320282"/>
            <a:ext cx="11159412" cy="2108718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1D89E19-F26E-84AE-A771-DA3BB8EF5E8C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04CA5D-5A57-A812-342D-0B349D427867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5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6A5A0404-F9C5-FBD8-7A3E-D22D6D8425D4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28618-7730-93CD-F6C1-86C81177E073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데이터 집계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D31BCF08-A512-354F-10D7-1CD4B7868618}"/>
              </a:ext>
            </a:extLst>
          </p:cNvPr>
          <p:cNvSpPr/>
          <p:nvPr/>
        </p:nvSpPr>
        <p:spPr>
          <a:xfrm>
            <a:off x="1325053" y="2239074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88DAEF-D622-5319-6BDD-5CBBB1B2E146}"/>
              </a:ext>
            </a:extLst>
          </p:cNvPr>
          <p:cNvSpPr txBox="1"/>
          <p:nvPr/>
        </p:nvSpPr>
        <p:spPr>
          <a:xfrm>
            <a:off x="1654459" y="2153723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중첩 </a:t>
            </a:r>
            <a:r>
              <a:rPr kumimoji="1" lang="ko-KR" altLang="en-US" sz="1200" dirty="0" err="1"/>
              <a:t>딕셔너리</a:t>
            </a:r>
            <a:r>
              <a:rPr kumimoji="1" lang="ko-KR" altLang="en-US" sz="1200" dirty="0"/>
              <a:t> 구조를 통한 집계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406FD80E-D638-31D9-2AE5-9469370752E1}"/>
              </a:ext>
            </a:extLst>
          </p:cNvPr>
          <p:cNvSpPr/>
          <p:nvPr/>
        </p:nvSpPr>
        <p:spPr>
          <a:xfrm>
            <a:off x="1325053" y="2780381"/>
            <a:ext cx="107162" cy="106295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7B57FD-3FBA-CB80-2681-F3EFCF91C898}"/>
              </a:ext>
            </a:extLst>
          </p:cNvPr>
          <p:cNvSpPr txBox="1"/>
          <p:nvPr/>
        </p:nvSpPr>
        <p:spPr>
          <a:xfrm>
            <a:off x="1654459" y="2695030"/>
            <a:ext cx="41228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200" dirty="0"/>
              <a:t>전체 이미지 수 누적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C9387DD7-8605-E1D2-8F60-75C583817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695" y="4057650"/>
            <a:ext cx="2273300" cy="21717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71D57F1-1F75-5B1E-48B9-5BA09D81C494}"/>
              </a:ext>
            </a:extLst>
          </p:cNvPr>
          <p:cNvSpPr txBox="1"/>
          <p:nvPr/>
        </p:nvSpPr>
        <p:spPr>
          <a:xfrm>
            <a:off x="4719723" y="3696371"/>
            <a:ext cx="21152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400" dirty="0"/>
              <a:t>&lt;</a:t>
            </a:r>
            <a:r>
              <a:rPr kumimoji="1" lang="ko-KR" altLang="en-US" sz="1400" dirty="0"/>
              <a:t>중첩 </a:t>
            </a:r>
            <a:r>
              <a:rPr kumimoji="1" lang="ko-KR" altLang="en-US" sz="1400" dirty="0" err="1"/>
              <a:t>딕셔너리</a:t>
            </a:r>
            <a:r>
              <a:rPr kumimoji="1" lang="ko-KR" altLang="en-US" sz="1400" dirty="0"/>
              <a:t> 구조</a:t>
            </a:r>
            <a:r>
              <a:rPr kumimoji="1" lang="en-US" altLang="ko-KR" sz="1400" dirty="0"/>
              <a:t>&gt;</a:t>
            </a:r>
            <a:endParaRPr kumimoji="1" lang="ko-KR" alt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E92C3B-DAFF-5420-EA94-85BA2B10077B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46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FA2CD-710B-955F-29FD-4E481A17B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E64C1E-1AF0-A721-6074-2F82F16381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7" y="0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247B7A6-64C5-7655-7D6F-37B71A67757F}"/>
              </a:ext>
            </a:extLst>
          </p:cNvPr>
          <p:cNvSpPr/>
          <p:nvPr/>
        </p:nvSpPr>
        <p:spPr>
          <a:xfrm>
            <a:off x="516294" y="2015411"/>
            <a:ext cx="5054773" cy="3951614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EE55D29F-2E49-7F90-B3E9-B14C5C15C79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D95745-CBE5-B973-3813-B1E0B77C056A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6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2BAB73CA-DDAD-205F-FC16-8311E2297B77}"/>
              </a:ext>
            </a:extLst>
          </p:cNvPr>
          <p:cNvSpPr/>
          <p:nvPr/>
        </p:nvSpPr>
        <p:spPr>
          <a:xfrm>
            <a:off x="956798" y="1606337"/>
            <a:ext cx="288758" cy="272716"/>
          </a:xfrm>
          <a:prstGeom prst="diamond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F0C5BA-E453-608B-A2CB-6E44B60D49EB}"/>
              </a:ext>
            </a:extLst>
          </p:cNvPr>
          <p:cNvSpPr txBox="1"/>
          <p:nvPr/>
        </p:nvSpPr>
        <p:spPr>
          <a:xfrm>
            <a:off x="1245556" y="1558029"/>
            <a:ext cx="2421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결과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C92D3745-4B51-12BD-EDD9-C9C2B7B9EDCB}"/>
              </a:ext>
            </a:extLst>
          </p:cNvPr>
          <p:cNvSpPr/>
          <p:nvPr/>
        </p:nvSpPr>
        <p:spPr>
          <a:xfrm>
            <a:off x="6425368" y="2015411"/>
            <a:ext cx="5054773" cy="3951614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11" name="그림 10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5C67727-C45B-1DF5-83CE-6AED683A5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264" y="2246852"/>
            <a:ext cx="1852831" cy="312571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54BB6887-BAE8-D120-2BA0-4B86888E03C5}"/>
              </a:ext>
            </a:extLst>
          </p:cNvPr>
          <p:cNvSpPr/>
          <p:nvPr/>
        </p:nvSpPr>
        <p:spPr>
          <a:xfrm>
            <a:off x="3163090" y="5463203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1D6D4AAF-741C-82B8-1822-758482852B46}"/>
              </a:ext>
            </a:extLst>
          </p:cNvPr>
          <p:cNvSpPr/>
          <p:nvPr/>
        </p:nvSpPr>
        <p:spPr>
          <a:xfrm>
            <a:off x="3163090" y="5604005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D2A25D3-7A3F-29C5-1D27-D65D063E173F}"/>
              </a:ext>
            </a:extLst>
          </p:cNvPr>
          <p:cNvSpPr/>
          <p:nvPr/>
        </p:nvSpPr>
        <p:spPr>
          <a:xfrm>
            <a:off x="3166162" y="5737774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7949D2C-9E7D-1A2F-A789-BA93B4AB81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124" y="2246852"/>
            <a:ext cx="1863259" cy="3125713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FA2291-74F2-F2EE-7488-DF01D04F7EF8}"/>
              </a:ext>
            </a:extLst>
          </p:cNvPr>
          <p:cNvSpPr/>
          <p:nvPr/>
        </p:nvSpPr>
        <p:spPr>
          <a:xfrm>
            <a:off x="9078115" y="5440343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FF17887-056B-F911-E1F1-E2B932F86D57}"/>
              </a:ext>
            </a:extLst>
          </p:cNvPr>
          <p:cNvSpPr/>
          <p:nvPr/>
        </p:nvSpPr>
        <p:spPr>
          <a:xfrm>
            <a:off x="9078115" y="5581145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57C2718-0CA5-56F6-4BA5-2E9BBC779844}"/>
              </a:ext>
            </a:extLst>
          </p:cNvPr>
          <p:cNvSpPr/>
          <p:nvPr/>
        </p:nvSpPr>
        <p:spPr>
          <a:xfrm>
            <a:off x="9081187" y="5714914"/>
            <a:ext cx="49013" cy="4571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802150-45E7-69CA-2FBD-3BFBC2E28E97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Solution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2141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F27E2-FECE-0594-5FD1-DAEE56B25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648F596-FAB3-DEF1-70C2-C1072A486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623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A8E94BAC-A9B9-D072-EC3C-6B13ACF01611}"/>
              </a:ext>
            </a:extLst>
          </p:cNvPr>
          <p:cNvSpPr/>
          <p:nvPr/>
        </p:nvSpPr>
        <p:spPr>
          <a:xfrm>
            <a:off x="516294" y="1320282"/>
            <a:ext cx="11159412" cy="1345743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0CB9144C-FCEF-8962-CF4A-D96ADB3A39D0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063E72-031F-6344-FB81-7DE6C4A9BD4A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(1-2)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78F3F9-3F89-1BB2-680F-8520BEDFC158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7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DE74F2-FB9C-B7F3-0F30-38D0B436AF6F}"/>
              </a:ext>
            </a:extLst>
          </p:cNvPr>
          <p:cNvSpPr txBox="1"/>
          <p:nvPr/>
        </p:nvSpPr>
        <p:spPr>
          <a:xfrm>
            <a:off x="1245555" y="1558029"/>
            <a:ext cx="97103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ResNet-18</a:t>
            </a:r>
            <a:r>
              <a:rPr lang="ko-KR" altLang="en-US" sz="2400" dirty="0" err="1">
                <a:solidFill>
                  <a:srgbClr val="141413"/>
                </a:solidFill>
                <a:effectLst/>
                <a:latin typeface="+mj-lt"/>
              </a:rPr>
              <a:t>를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 활용하여 “성별 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&amp;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스타일” 단위로 클래스 분류를 수행하고 </a:t>
            </a:r>
            <a:r>
              <a:rPr lang="en" altLang="ko-KR" sz="2400" dirty="0">
                <a:solidFill>
                  <a:srgbClr val="141413"/>
                </a:solidFill>
                <a:effectLst/>
                <a:latin typeface="+mj-lt"/>
              </a:rPr>
              <a:t>Validation </a:t>
            </a:r>
            <a:r>
              <a:rPr lang="ko-KR" altLang="en-US" sz="2400" dirty="0">
                <a:solidFill>
                  <a:srgbClr val="141413"/>
                </a:solidFill>
                <a:effectLst/>
                <a:latin typeface="+mj-lt"/>
              </a:rPr>
              <a:t>데이터에 대한 정확도를 제시한다</a:t>
            </a:r>
            <a:r>
              <a:rPr lang="en-US" altLang="ko-KR" sz="2400" dirty="0">
                <a:solidFill>
                  <a:srgbClr val="141413"/>
                </a:solidFill>
                <a:effectLst/>
                <a:latin typeface="+mj-lt"/>
              </a:rPr>
              <a:t>.</a:t>
            </a:r>
          </a:p>
          <a:p>
            <a:endParaRPr kumimoji="1"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C5C3E8-4955-C513-65F0-E22CEE2A768C}"/>
              </a:ext>
            </a:extLst>
          </p:cNvPr>
          <p:cNvSpPr txBox="1"/>
          <p:nvPr/>
        </p:nvSpPr>
        <p:spPr>
          <a:xfrm>
            <a:off x="1231392" y="3002823"/>
            <a:ext cx="9724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ResNet-18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의 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parameters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는 무작위로 초기화하여 사용한다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1FD36C38-6DB2-7FC2-3752-7F6ACBF5AA48}"/>
              </a:ext>
            </a:extLst>
          </p:cNvPr>
          <p:cNvSpPr/>
          <p:nvPr/>
        </p:nvSpPr>
        <p:spPr>
          <a:xfrm>
            <a:off x="1078992" y="3095900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87A29E-67B4-2AD5-3017-C4B23F1B8A9D}"/>
              </a:ext>
            </a:extLst>
          </p:cNvPr>
          <p:cNvSpPr txBox="1"/>
          <p:nvPr/>
        </p:nvSpPr>
        <p:spPr>
          <a:xfrm>
            <a:off x="1231392" y="3652922"/>
            <a:ext cx="97244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성능을 높이기 위해 </a:t>
            </a:r>
            <a:r>
              <a:rPr lang="en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object detection, image cropping 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등의 다양한</a:t>
            </a:r>
          </a:p>
          <a:p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데이터 </a:t>
            </a:r>
            <a:r>
              <a:rPr lang="ko-KR" altLang="en-US" sz="1600" dirty="0" err="1">
                <a:solidFill>
                  <a:srgbClr val="141413"/>
                </a:solidFill>
                <a:effectLst/>
                <a:latin typeface="Helvetica" pitchFamily="2" charset="0"/>
              </a:rPr>
              <a:t>전처리</a:t>
            </a:r>
            <a:r>
              <a:rPr lang="ko-KR" altLang="en-US" sz="1600" dirty="0">
                <a:solidFill>
                  <a:srgbClr val="141413"/>
                </a:solidFill>
                <a:effectLst/>
                <a:latin typeface="Helvetica" pitchFamily="2" charset="0"/>
              </a:rPr>
              <a:t> 기법을 활용해도 무방하다</a:t>
            </a:r>
            <a:r>
              <a:rPr lang="en-US" altLang="ko-KR" sz="1600" dirty="0">
                <a:solidFill>
                  <a:srgbClr val="141413"/>
                </a:solidFill>
                <a:effectLst/>
                <a:latin typeface="Helvetica" pitchFamily="2" charset="0"/>
              </a:rPr>
              <a:t>.</a:t>
            </a: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E10FF7C-49B7-9625-00AC-D054E16324C6}"/>
              </a:ext>
            </a:extLst>
          </p:cNvPr>
          <p:cNvSpPr/>
          <p:nvPr/>
        </p:nvSpPr>
        <p:spPr>
          <a:xfrm>
            <a:off x="1078992" y="3745999"/>
            <a:ext cx="152400" cy="152400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938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FED77-828D-1C27-BDC3-49BF30CA6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83F47D0-25B6-7298-72C8-53C32F202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3"/>
            <a:ext cx="12192000" cy="6858000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21B17F51-2735-1DA0-6054-6FFEB101DDE3}"/>
              </a:ext>
            </a:extLst>
          </p:cNvPr>
          <p:cNvSpPr/>
          <p:nvPr/>
        </p:nvSpPr>
        <p:spPr>
          <a:xfrm>
            <a:off x="516294" y="1320282"/>
            <a:ext cx="6566150" cy="95740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" name="다이아몬드 2">
            <a:extLst>
              <a:ext uri="{FF2B5EF4-FFF2-40B4-BE49-F238E27FC236}">
                <a16:creationId xmlns:a16="http://schemas.microsoft.com/office/drawing/2014/main" id="{AA720387-618E-892B-7443-8D8CA643BD03}"/>
              </a:ext>
            </a:extLst>
          </p:cNvPr>
          <p:cNvSpPr/>
          <p:nvPr/>
        </p:nvSpPr>
        <p:spPr>
          <a:xfrm>
            <a:off x="516294" y="849086"/>
            <a:ext cx="317241" cy="317241"/>
          </a:xfrm>
          <a:prstGeom prst="diamond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ECF5A-6144-7725-3076-C979352FFACC}"/>
              </a:ext>
            </a:extLst>
          </p:cNvPr>
          <p:cNvSpPr txBox="1"/>
          <p:nvPr/>
        </p:nvSpPr>
        <p:spPr>
          <a:xfrm>
            <a:off x="833535" y="776873"/>
            <a:ext cx="6811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Mission 1. </a:t>
            </a:r>
            <a:r>
              <a:rPr kumimoji="1" lang="ko-KR" altLang="en-US" sz="2400" b="1" dirty="0">
                <a:solidFill>
                  <a:schemeClr val="accent1">
                    <a:lumMod val="75000"/>
                  </a:schemeClr>
                </a:solidFill>
              </a:rPr>
              <a:t>패션 스타일 이미지 분류 </a:t>
            </a:r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Practice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F57C76-734F-3E34-AF71-D88BCA0A1E7E}"/>
              </a:ext>
            </a:extLst>
          </p:cNvPr>
          <p:cNvSpPr txBox="1"/>
          <p:nvPr/>
        </p:nvSpPr>
        <p:spPr>
          <a:xfrm>
            <a:off x="11479763" y="5967026"/>
            <a:ext cx="39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accent1">
                    <a:lumMod val="75000"/>
                  </a:schemeClr>
                </a:solidFill>
              </a:rPr>
              <a:t>8</a:t>
            </a:r>
            <a:endParaRPr kumimoji="1" lang="ko-KR" altLang="en-US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0E9F09-89E3-116C-99B6-39421A4D07E9}"/>
              </a:ext>
            </a:extLst>
          </p:cNvPr>
          <p:cNvSpPr txBox="1"/>
          <p:nvPr/>
        </p:nvSpPr>
        <p:spPr>
          <a:xfrm>
            <a:off x="833535" y="1669284"/>
            <a:ext cx="5633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첫번째 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/>
              <a:t>아무 전처리도 하지 않고 이미지 분류 시도</a:t>
            </a:r>
            <a:endParaRPr kumimoji="1" lang="ko-KR" altLang="en-US" b="1" dirty="0"/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290994B7-610F-DE9F-1FBF-0815ACD20B4C}"/>
              </a:ext>
            </a:extLst>
          </p:cNvPr>
          <p:cNvSpPr/>
          <p:nvPr/>
        </p:nvSpPr>
        <p:spPr>
          <a:xfrm>
            <a:off x="516294" y="2780645"/>
            <a:ext cx="6566150" cy="95740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5E649C-18D4-10AD-C225-CC1A04754FEE}"/>
              </a:ext>
            </a:extLst>
          </p:cNvPr>
          <p:cNvSpPr txBox="1"/>
          <p:nvPr/>
        </p:nvSpPr>
        <p:spPr>
          <a:xfrm>
            <a:off x="833535" y="3074681"/>
            <a:ext cx="9710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/>
              <a:t>두번째 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ko-KR" altLang="en-US" dirty="0" err="1"/>
              <a:t>욜로와</a:t>
            </a:r>
            <a:r>
              <a:rPr kumimoji="1" lang="ko-KR" altLang="en-US" dirty="0"/>
              <a:t> </a:t>
            </a:r>
            <a:r>
              <a:rPr kumimoji="1" lang="en-US" altLang="ko-KR" dirty="0"/>
              <a:t>Mask R-CNN</a:t>
            </a:r>
            <a:r>
              <a:rPr kumimoji="1" lang="ko-KR" altLang="en-US" dirty="0"/>
              <a:t>등의 </a:t>
            </a:r>
            <a:r>
              <a:rPr kumimoji="1" lang="ko-KR" altLang="en-US" dirty="0" err="1"/>
              <a:t>전처리</a:t>
            </a:r>
            <a:r>
              <a:rPr kumimoji="1" lang="ko-KR" altLang="en-US" dirty="0"/>
              <a:t> 시도</a:t>
            </a:r>
            <a:endParaRPr kumimoji="1" lang="ko-KR" altLang="en-US" b="1" dirty="0"/>
          </a:p>
        </p:txBody>
      </p:sp>
      <p:pic>
        <p:nvPicPr>
          <p:cNvPr id="14" name="그림 13" descr="의류, 소매, 패션 디자인, 사람이(가) 표시된 사진&#10;&#10;자동 생성된 설명">
            <a:extLst>
              <a:ext uri="{FF2B5EF4-FFF2-40B4-BE49-F238E27FC236}">
                <a16:creationId xmlns:a16="http://schemas.microsoft.com/office/drawing/2014/main" id="{409E0C59-3174-2F71-366F-387BEE9AC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68" y="4051971"/>
            <a:ext cx="1850759" cy="1850759"/>
          </a:xfrm>
          <a:prstGeom prst="rect">
            <a:avLst/>
          </a:prstGeom>
        </p:spPr>
      </p:pic>
      <p:pic>
        <p:nvPicPr>
          <p:cNvPr id="16" name="그림 15" descr="의류, 사람, 스탠딩, 캐주얼 드레스이(가) 표시된 사진&#10;&#10;자동 생성된 설명">
            <a:extLst>
              <a:ext uri="{FF2B5EF4-FFF2-40B4-BE49-F238E27FC236}">
                <a16:creationId xmlns:a16="http://schemas.microsoft.com/office/drawing/2014/main" id="{43A83DC6-5E04-D399-192C-D7D160245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7" y="4051972"/>
            <a:ext cx="1850759" cy="1850759"/>
          </a:xfrm>
          <a:prstGeom prst="rect">
            <a:avLst/>
          </a:prstGeom>
        </p:spPr>
      </p:pic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BAD2EC1B-96AC-2900-5277-BC5A4223532B}"/>
              </a:ext>
            </a:extLst>
          </p:cNvPr>
          <p:cNvSpPr/>
          <p:nvPr/>
        </p:nvSpPr>
        <p:spPr>
          <a:xfrm>
            <a:off x="7863458" y="1327153"/>
            <a:ext cx="3616305" cy="95740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5A5A0519-2470-413C-9747-8B55567494DE}"/>
              </a:ext>
            </a:extLst>
          </p:cNvPr>
          <p:cNvSpPr/>
          <p:nvPr/>
        </p:nvSpPr>
        <p:spPr>
          <a:xfrm>
            <a:off x="7863458" y="2780644"/>
            <a:ext cx="3616305" cy="957405"/>
          </a:xfrm>
          <a:prstGeom prst="roundRect">
            <a:avLst/>
          </a:prstGeom>
          <a:noFill/>
          <a:ln w="63500">
            <a:solidFill>
              <a:schemeClr val="tx1">
                <a:lumMod val="50000"/>
                <a:lumOff val="50000"/>
                <a:alpha val="40332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26D6F-E85A-C4FD-589E-BA735B591163}"/>
              </a:ext>
            </a:extLst>
          </p:cNvPr>
          <p:cNvSpPr txBox="1"/>
          <p:nvPr/>
        </p:nvSpPr>
        <p:spPr>
          <a:xfrm>
            <a:off x="8060072" y="1621189"/>
            <a:ext cx="32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학습률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7%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10%</a:t>
            </a:r>
            <a:endParaRPr kumimoji="1"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965C2F-F3F3-5288-DC21-2582C8C53379}"/>
              </a:ext>
            </a:extLst>
          </p:cNvPr>
          <p:cNvSpPr txBox="1"/>
          <p:nvPr/>
        </p:nvSpPr>
        <p:spPr>
          <a:xfrm>
            <a:off x="8060072" y="3057093"/>
            <a:ext cx="322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b="1" dirty="0" err="1"/>
              <a:t>학습률</a:t>
            </a:r>
            <a:r>
              <a:rPr kumimoji="1" lang="ko-KR" altLang="en-US" b="1" dirty="0"/>
              <a:t> </a:t>
            </a:r>
            <a:r>
              <a:rPr kumimoji="1" lang="en-US" altLang="ko-KR" b="1" dirty="0"/>
              <a:t>:</a:t>
            </a:r>
            <a:r>
              <a:rPr kumimoji="1" lang="ko-KR" altLang="en-US" b="1" dirty="0"/>
              <a:t> </a:t>
            </a:r>
            <a:r>
              <a:rPr kumimoji="1" lang="en-US" altLang="ko-KR" dirty="0"/>
              <a:t>10%</a:t>
            </a:r>
            <a:r>
              <a:rPr kumimoji="1" lang="ko-KR" altLang="en-US" dirty="0"/>
              <a:t> </a:t>
            </a:r>
            <a:r>
              <a:rPr kumimoji="1" lang="en-US" altLang="ko-KR" dirty="0"/>
              <a:t>~</a:t>
            </a:r>
            <a:r>
              <a:rPr kumimoji="1" lang="ko-KR" altLang="en-US" dirty="0"/>
              <a:t> </a:t>
            </a:r>
            <a:r>
              <a:rPr kumimoji="1" lang="en-US" altLang="ko-KR" dirty="0"/>
              <a:t>15%</a:t>
            </a:r>
            <a:endParaRPr kumimoji="1" lang="ko-KR" altLang="en-US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E9AB195-C12A-DC5F-3081-9864598565F8}"/>
              </a:ext>
            </a:extLst>
          </p:cNvPr>
          <p:cNvCxnSpPr/>
          <p:nvPr/>
        </p:nvCxnSpPr>
        <p:spPr>
          <a:xfrm>
            <a:off x="7082444" y="1802288"/>
            <a:ext cx="781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70A87E7F-62E0-E528-F076-17892D939813}"/>
              </a:ext>
            </a:extLst>
          </p:cNvPr>
          <p:cNvCxnSpPr/>
          <p:nvPr/>
        </p:nvCxnSpPr>
        <p:spPr>
          <a:xfrm>
            <a:off x="7082444" y="3234848"/>
            <a:ext cx="781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174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2206</Words>
  <Application>Microsoft Macintosh PowerPoint</Application>
  <PresentationFormat>와이드스크린</PresentationFormat>
  <Paragraphs>391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-webkit-standard</vt:lpstr>
      <vt:lpstr>맑은 고딕</vt:lpstr>
      <vt:lpstr>세방고딕</vt:lpstr>
      <vt:lpstr>Arial</vt:lpstr>
      <vt:lpstr>Helvetica</vt:lpstr>
      <vt:lpstr>Roboto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SangMok JEE</dc:creator>
  <cp:lastModifiedBy>김정익</cp:lastModifiedBy>
  <cp:revision>8</cp:revision>
  <dcterms:created xsi:type="dcterms:W3CDTF">2024-10-23T01:56:01Z</dcterms:created>
  <dcterms:modified xsi:type="dcterms:W3CDTF">2024-10-31T01:57:41Z</dcterms:modified>
</cp:coreProperties>
</file>